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handoutMasterIdLst>
    <p:handoutMasterId r:id="rId43"/>
  </p:handoutMasterIdLst>
  <p:sldIdLst>
    <p:sldId id="256" r:id="rId2"/>
    <p:sldId id="257" r:id="rId3"/>
    <p:sldId id="258" r:id="rId4"/>
    <p:sldId id="259" r:id="rId5"/>
    <p:sldId id="260" r:id="rId6"/>
    <p:sldId id="261" r:id="rId7"/>
    <p:sldId id="262" r:id="rId8"/>
    <p:sldId id="263" r:id="rId9"/>
    <p:sldId id="265" r:id="rId10"/>
    <p:sldId id="266" r:id="rId11"/>
    <p:sldId id="267" r:id="rId12"/>
    <p:sldId id="268" r:id="rId13"/>
    <p:sldId id="269" r:id="rId14"/>
    <p:sldId id="264" r:id="rId15"/>
    <p:sldId id="276" r:id="rId16"/>
    <p:sldId id="270" r:id="rId17"/>
    <p:sldId id="271" r:id="rId18"/>
    <p:sldId id="272" r:id="rId19"/>
    <p:sldId id="273" r:id="rId20"/>
    <p:sldId id="292" r:id="rId21"/>
    <p:sldId id="274" r:id="rId22"/>
    <p:sldId id="275" r:id="rId23"/>
    <p:sldId id="277" r:id="rId24"/>
    <p:sldId id="278" r:id="rId25"/>
    <p:sldId id="279" r:id="rId26"/>
    <p:sldId id="280" r:id="rId27"/>
    <p:sldId id="293" r:id="rId28"/>
    <p:sldId id="281" r:id="rId29"/>
    <p:sldId id="282" r:id="rId30"/>
    <p:sldId id="283" r:id="rId31"/>
    <p:sldId id="291" r:id="rId32"/>
    <p:sldId id="284" r:id="rId33"/>
    <p:sldId id="285" r:id="rId34"/>
    <p:sldId id="286" r:id="rId35"/>
    <p:sldId id="287" r:id="rId36"/>
    <p:sldId id="288" r:id="rId37"/>
    <p:sldId id="289" r:id="rId38"/>
    <p:sldId id="294" r:id="rId39"/>
    <p:sldId id="295" r:id="rId40"/>
    <p:sldId id="290" r:id="rId41"/>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858" y="-5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8BF43B1B-A82E-4F8D-81B5-AC926A3A6C65}" type="datetimeFigureOut">
              <a:rPr lang="en-US" smtClean="0"/>
              <a:t>11/14/2012</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56BF93AE-1B09-43F0-BF64-5AF896FC4994}"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9E60B749-20B7-4A79-8560-202F81653BE9}" type="datetimeFigureOut">
              <a:rPr lang="en-US"/>
              <a:pPr>
                <a:defRPr/>
              </a:pPr>
              <a:t>11/14/2012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smtClean="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6222E9D0-7194-458E-A11F-53B666D12A9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4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8C31BF6-3177-41E5-ACCD-1D00B74CCEF1}" type="slidenum">
              <a:rPr lang="en-US" smtClean="0"/>
              <a:pPr fontAlgn="base">
                <a:spcBef>
                  <a:spcPct val="0"/>
                </a:spcBef>
                <a:spcAft>
                  <a:spcPct val="0"/>
                </a:spcAft>
                <a:defRPr/>
              </a:pPr>
              <a:t>11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DB6305A4-33D4-426F-AB22-A76B359213D4}" type="datetimeFigureOut">
              <a:rPr lang="en-US"/>
              <a:pPr>
                <a:defRPr/>
              </a:pPr>
              <a:t>11/14/2012</a:t>
            </a:fld>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1A9707D6-9752-4D31-AC83-5455BE2AB112}"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6484A371-0242-416F-B756-FB51202A7BAA}" type="datetimeFigureOut">
              <a:rPr lang="en-US"/>
              <a:pPr>
                <a:defRPr/>
              </a:pPr>
              <a:t>11/14/2012</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591A62AD-71E6-49F9-9201-EE010159C54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96BBCB39-0D06-4375-949A-F6F6AAAB95BE}" type="datetimeFigureOut">
              <a:rPr lang="en-US"/>
              <a:pPr>
                <a:defRPr/>
              </a:pPr>
              <a:t>11/14/2012</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355600AF-8D56-4BFE-81D0-A06E87E0BE0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8041537A-4B76-40DC-8EE2-DCD1C48BFD54}" type="datetimeFigureOut">
              <a:rPr lang="en-US"/>
              <a:pPr>
                <a:defRPr/>
              </a:pPr>
              <a:t>11/14/2012</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EA437E50-FB6C-4ED4-A102-C6BFEEB907E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54CA33D-40DE-4D44-82F5-98917D111EAE}" type="datetimeFigureOut">
              <a:rPr lang="en-US"/>
              <a:pPr>
                <a:defRPr/>
              </a:pPr>
              <a:t>11/14/2012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7BE4072-1268-4A9B-91CA-2AD8E7C0E62A}"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5504C269-08F5-4917-BCB1-25EE223CE734}" type="datetimeFigureOut">
              <a:rPr lang="en-US"/>
              <a:pPr>
                <a:defRPr/>
              </a:pPr>
              <a:t>11/14/2012</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5354EB43-5A8D-4B1F-9C4C-22A5208601C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B139EBEF-721D-47BB-8CD9-ACC44FBA3944}" type="datetimeFigureOut">
              <a:rPr lang="en-US"/>
              <a:pPr>
                <a:defRPr/>
              </a:pPr>
              <a:t>11/14/2012</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49A884FB-9920-4100-9918-AF4169C52E7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1643EF81-AB7F-4380-99A2-150648187EE8}" type="datetimeFigureOut">
              <a:rPr lang="en-US"/>
              <a:pPr>
                <a:defRPr/>
              </a:pPr>
              <a:t>11/14/2012</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8019B87E-D627-49FA-9A33-C9158F70326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2A118A44-66FB-4875-A6A7-E42062575082}" type="datetimeFigureOut">
              <a:rPr lang="en-US"/>
              <a:pPr>
                <a:defRPr/>
              </a:pPr>
              <a:t>11/14/2012</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EDC9FD59-82ED-4AC8-AF7D-A3A18E4A462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CD99B117-26CB-4013-9048-BF2CFDAA6162}" type="datetimeFigureOut">
              <a:rPr lang="en-US"/>
              <a:pPr>
                <a:defRPr/>
              </a:pPr>
              <a:t>11/14/2012</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172872E1-F7E7-4458-A327-78B354DA1C1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F7F0CEEB-782F-47E3-AF0A-4B4CD74D9514}" type="datetimeFigureOut">
              <a:rPr lang="en-US"/>
              <a:pPr>
                <a:defRPr/>
              </a:pPr>
              <a:t>11/14/2012</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919A0103-FD8E-4FEB-9129-3DBB86FD084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2CA647A9-D7CD-459A-8F69-8C9344CD6712}" type="datetimeFigureOut">
              <a:rPr lang="en-US"/>
              <a:pPr>
                <a:defRPr/>
              </a:pPr>
              <a:t>11/14/2012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90D2AE11-C0D0-4A28-8B67-25D543538155}" type="slidenum">
              <a:rPr lang="en-US"/>
              <a:pPr>
                <a:defRPr/>
              </a:pPr>
              <a:t>‹#›</a:t>
            </a:fld>
            <a:endParaRPr 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Tree>
  </p:cSld>
  <p:clrMap bg1="lt1" tx1="dk1" bg2="lt2" tx2="dk2" accent1="accent1" accent2="accent2" accent3="accent3" accent4="accent4" accent5="accent5" accent6="accent6" hlink="hlink" folHlink="folHlink"/>
  <p:sldLayoutIdLst>
    <p:sldLayoutId id="2147483711" r:id="rId1"/>
    <p:sldLayoutId id="2147483710" r:id="rId2"/>
    <p:sldLayoutId id="2147483712" r:id="rId3"/>
    <p:sldLayoutId id="2147483709" r:id="rId4"/>
    <p:sldLayoutId id="2147483708" r:id="rId5"/>
    <p:sldLayoutId id="2147483707" r:id="rId6"/>
    <p:sldLayoutId id="2147483706" r:id="rId7"/>
    <p:sldLayoutId id="2147483705" r:id="rId8"/>
    <p:sldLayoutId id="2147483713" r:id="rId9"/>
    <p:sldLayoutId id="2147483704" r:id="rId10"/>
    <p:sldLayoutId id="2147483703"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9.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6.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eaLnBrk="1" fontAlgn="auto" hangingPunct="1">
              <a:spcAft>
                <a:spcPts val="0"/>
              </a:spcAft>
              <a:defRPr/>
            </a:pPr>
            <a:r>
              <a:rPr lang="en-US" dirty="0" smtClean="0"/>
              <a:t>Helping Kids With High Abilities Soar</a:t>
            </a:r>
            <a:endParaRPr lang="en-US" dirty="0"/>
          </a:p>
        </p:txBody>
      </p:sp>
      <p:sp>
        <p:nvSpPr>
          <p:cNvPr id="5123" name="Subtitle 2"/>
          <p:cNvSpPr>
            <a:spLocks noGrp="1"/>
          </p:cNvSpPr>
          <p:nvPr>
            <p:ph type="subTitle" idx="1"/>
          </p:nvPr>
        </p:nvSpPr>
        <p:spPr>
          <a:xfrm>
            <a:off x="533400" y="3228975"/>
            <a:ext cx="7854950" cy="1752600"/>
          </a:xfrm>
        </p:spPr>
        <p:txBody>
          <a:bodyPr/>
          <a:lstStyle/>
          <a:p>
            <a:pPr marR="0" eaLnBrk="1" hangingPunct="1"/>
            <a:endParaRPr lang="en-US" smtClean="0"/>
          </a:p>
          <a:p>
            <a:pPr marR="0" eaLnBrk="1" hangingPunct="1"/>
            <a:r>
              <a:rPr lang="en-US" smtClean="0"/>
              <a:t>Presented by:</a:t>
            </a:r>
          </a:p>
          <a:p>
            <a:pPr marR="0" eaLnBrk="1" hangingPunct="1"/>
            <a:r>
              <a:rPr lang="en-US" smtClean="0"/>
              <a:t> Sherry Finnerty, MS. Ed</a:t>
            </a:r>
          </a:p>
        </p:txBody>
      </p:sp>
      <p:pic>
        <p:nvPicPr>
          <p:cNvPr id="5124" name="Picture 4" descr="kids holding parachute.jpg"/>
          <p:cNvPicPr>
            <a:picLocks noChangeAspect="1"/>
          </p:cNvPicPr>
          <p:nvPr/>
        </p:nvPicPr>
        <p:blipFill>
          <a:blip r:embed="rId2" cstate="print"/>
          <a:srcRect/>
          <a:stretch>
            <a:fillRect/>
          </a:stretch>
        </p:blipFill>
        <p:spPr bwMode="auto">
          <a:xfrm>
            <a:off x="271463" y="3040063"/>
            <a:ext cx="3919537" cy="3208337"/>
          </a:xfrm>
          <a:prstGeom prst="rect">
            <a:avLst/>
          </a:prstGeom>
          <a:noFill/>
          <a:ln w="9525">
            <a:noFill/>
            <a:miter lim="800000"/>
            <a:headEnd/>
            <a:tailEnd/>
          </a:ln>
        </p:spPr>
      </p:pic>
      <p:sp>
        <p:nvSpPr>
          <p:cNvPr id="5125" name="TextBox 5"/>
          <p:cNvSpPr txBox="1">
            <a:spLocks noChangeArrowheads="1"/>
          </p:cNvSpPr>
          <p:nvPr/>
        </p:nvSpPr>
        <p:spPr bwMode="auto">
          <a:xfrm>
            <a:off x="4800600" y="5105400"/>
            <a:ext cx="4038600" cy="923925"/>
          </a:xfrm>
          <a:prstGeom prst="rect">
            <a:avLst/>
          </a:prstGeom>
          <a:noFill/>
          <a:ln w="9525">
            <a:noFill/>
            <a:miter lim="800000"/>
            <a:headEnd/>
            <a:tailEnd/>
          </a:ln>
        </p:spPr>
        <p:txBody>
          <a:bodyPr>
            <a:spAutoFit/>
          </a:bodyPr>
          <a:lstStyle/>
          <a:p>
            <a:r>
              <a:rPr lang="en-US"/>
              <a:t>Based on the book, </a:t>
            </a:r>
            <a:r>
              <a:rPr lang="en-US" i="1" u="sng"/>
              <a:t>Helping Gifted Children Soar </a:t>
            </a:r>
            <a:r>
              <a:rPr lang="en-US"/>
              <a:t>by Carol Strip Whitney Ph.D . with Gretchen Hirsch</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04850"/>
            <a:ext cx="8229600" cy="590550"/>
          </a:xfrm>
        </p:spPr>
        <p:txBody>
          <a:bodyPr>
            <a:normAutofit fontScale="90000"/>
          </a:bodyPr>
          <a:lstStyle/>
          <a:p>
            <a:pPr eaLnBrk="1" fontAlgn="auto" hangingPunct="1">
              <a:spcAft>
                <a:spcPts val="0"/>
              </a:spcAft>
              <a:defRPr/>
            </a:pPr>
            <a:r>
              <a:rPr lang="en-US" dirty="0" smtClean="0"/>
              <a:t>Tic </a:t>
            </a:r>
            <a:r>
              <a:rPr lang="en-US" dirty="0" err="1" smtClean="0"/>
              <a:t>Tac</a:t>
            </a:r>
            <a:r>
              <a:rPr lang="en-US" dirty="0" smtClean="0"/>
              <a:t> Toe Menus</a:t>
            </a:r>
            <a:endParaRPr lang="en-US" dirty="0"/>
          </a:p>
        </p:txBody>
      </p:sp>
      <p:graphicFrame>
        <p:nvGraphicFramePr>
          <p:cNvPr id="7" name="Content Placeholder 6"/>
          <p:cNvGraphicFramePr>
            <a:graphicFrameLocks noGrp="1"/>
          </p:cNvGraphicFramePr>
          <p:nvPr>
            <p:ph idx="1"/>
          </p:nvPr>
        </p:nvGraphicFramePr>
        <p:xfrm>
          <a:off x="457200" y="1295400"/>
          <a:ext cx="8229600" cy="5364480"/>
        </p:xfrm>
        <a:graphic>
          <a:graphicData uri="http://schemas.openxmlformats.org/drawingml/2006/table">
            <a:tbl>
              <a:tblPr firstRow="1" bandRow="1">
                <a:tableStyleId>{5C22544A-7EE6-4342-B048-85BDC9FD1C3A}</a:tableStyleId>
              </a:tblPr>
              <a:tblGrid>
                <a:gridCol w="2743200"/>
                <a:gridCol w="2743200"/>
                <a:gridCol w="2743200"/>
              </a:tblGrid>
              <a:tr h="1479406">
                <a:tc>
                  <a:txBody>
                    <a:bodyPr/>
                    <a:lstStyle/>
                    <a:p>
                      <a:endParaRPr lang="en-US" dirty="0" smtClean="0"/>
                    </a:p>
                    <a:p>
                      <a:r>
                        <a:rPr lang="en-US" dirty="0" smtClean="0"/>
                        <a:t>Write a brief diary as a plantation slave trying</a:t>
                      </a:r>
                      <a:r>
                        <a:rPr lang="en-US" baseline="0" dirty="0" smtClean="0"/>
                        <a:t> to escape slavery.</a:t>
                      </a:r>
                      <a:endParaRPr lang="en-US" dirty="0" smtClean="0"/>
                    </a:p>
                    <a:p>
                      <a:endParaRPr lang="en-US" dirty="0" smtClean="0"/>
                    </a:p>
                  </a:txBody>
                  <a:tcPr/>
                </a:tc>
                <a:tc>
                  <a:txBody>
                    <a:bodyPr/>
                    <a:lstStyle/>
                    <a:p>
                      <a:r>
                        <a:rPr lang="en-US" sz="1600" dirty="0" smtClean="0"/>
                        <a:t>Find 3 recordings of 3 songs that were sung in the</a:t>
                      </a:r>
                      <a:r>
                        <a:rPr lang="en-US" sz="1600" baseline="0" dirty="0" smtClean="0"/>
                        <a:t> time of slavery.  Tell the class about the overt and hidden meanings of these songs</a:t>
                      </a:r>
                      <a:endParaRPr lang="en-US" sz="1600" dirty="0"/>
                    </a:p>
                  </a:txBody>
                  <a:tcPr/>
                </a:tc>
                <a:tc>
                  <a:txBody>
                    <a:bodyPr/>
                    <a:lstStyle/>
                    <a:p>
                      <a:r>
                        <a:rPr lang="en-US" dirty="0" smtClean="0"/>
                        <a:t>Write</a:t>
                      </a:r>
                      <a:r>
                        <a:rPr lang="en-US" baseline="0" dirty="0" smtClean="0"/>
                        <a:t> a comparison of the biographies of Sojourner Truth and Harriet Tubman.</a:t>
                      </a:r>
                      <a:endParaRPr lang="en-US" dirty="0"/>
                    </a:p>
                  </a:txBody>
                  <a:tcPr/>
                </a:tc>
              </a:tr>
              <a:tr h="1711469">
                <a:tc>
                  <a:txBody>
                    <a:bodyPr/>
                    <a:lstStyle/>
                    <a:p>
                      <a:r>
                        <a:rPr lang="en-US" dirty="0" smtClean="0"/>
                        <a:t>Did</a:t>
                      </a:r>
                      <a:r>
                        <a:rPr lang="en-US" baseline="0" dirty="0" smtClean="0"/>
                        <a:t> any early Presidents of the United States own slaves?  If so, list which Presidents.</a:t>
                      </a:r>
                      <a:endParaRPr lang="en-US" dirty="0" smtClean="0"/>
                    </a:p>
                    <a:p>
                      <a:endParaRPr lang="en-US" dirty="0" smtClean="0"/>
                    </a:p>
                    <a:p>
                      <a:endParaRPr lang="en-US" dirty="0" smtClean="0"/>
                    </a:p>
                  </a:txBody>
                  <a:tcPr/>
                </a:tc>
                <a:tc>
                  <a:txBody>
                    <a:bodyPr/>
                    <a:lstStyle/>
                    <a:p>
                      <a:endParaRPr lang="en-US" dirty="0" smtClean="0"/>
                    </a:p>
                    <a:p>
                      <a:endParaRPr lang="en-US" dirty="0" smtClean="0"/>
                    </a:p>
                    <a:p>
                      <a:endParaRPr lang="en-US" dirty="0" smtClean="0"/>
                    </a:p>
                    <a:p>
                      <a:pPr algn="ctr"/>
                      <a:r>
                        <a:rPr lang="en-US" dirty="0" smtClean="0"/>
                        <a:t>FREE SPACE</a:t>
                      </a:r>
                      <a:endParaRPr lang="en-US" dirty="0"/>
                    </a:p>
                  </a:txBody>
                  <a:tcPr/>
                </a:tc>
                <a:tc>
                  <a:txBody>
                    <a:bodyPr/>
                    <a:lstStyle/>
                    <a:p>
                      <a:r>
                        <a:rPr lang="en-US" sz="1600" dirty="0" smtClean="0"/>
                        <a:t>Trace the</a:t>
                      </a:r>
                      <a:r>
                        <a:rPr lang="en-US" sz="1600" baseline="0" dirty="0" smtClean="0"/>
                        <a:t> underground Railroad on a map.  How extensive was it?  How many different branches did it have?  How long, on average, did it take to reach freedom?  Write answers on map.</a:t>
                      </a:r>
                      <a:endParaRPr lang="en-US" sz="1600" dirty="0"/>
                    </a:p>
                  </a:txBody>
                  <a:tcPr/>
                </a:tc>
              </a:tr>
              <a:tr h="1914525">
                <a:tc>
                  <a:txBody>
                    <a:bodyPr/>
                    <a:lstStyle/>
                    <a:p>
                      <a:r>
                        <a:rPr lang="en-US" dirty="0" smtClean="0"/>
                        <a:t>Write an alternative ending to any of the books from this unit.</a:t>
                      </a:r>
                    </a:p>
                    <a:p>
                      <a:endParaRPr lang="en-US" dirty="0" smtClean="0"/>
                    </a:p>
                    <a:p>
                      <a:endParaRPr lang="en-US" dirty="0" smtClean="0"/>
                    </a:p>
                    <a:p>
                      <a:endParaRPr lang="en-US" dirty="0" smtClean="0"/>
                    </a:p>
                    <a:p>
                      <a:endParaRPr lang="en-US" dirty="0" smtClean="0"/>
                    </a:p>
                  </a:txBody>
                  <a:tcPr/>
                </a:tc>
                <a:tc>
                  <a:txBody>
                    <a:bodyPr/>
                    <a:lstStyle/>
                    <a:p>
                      <a:r>
                        <a:rPr lang="en-US" dirty="0" smtClean="0"/>
                        <a:t>Write a review of two movies that have slavery as a theme.  Contrast</a:t>
                      </a:r>
                      <a:r>
                        <a:rPr lang="en-US" baseline="0" dirty="0" smtClean="0"/>
                        <a:t> the movies’ attitudes about slavery .</a:t>
                      </a:r>
                      <a:endParaRPr lang="en-US" dirty="0"/>
                    </a:p>
                  </a:txBody>
                  <a:tcPr/>
                </a:tc>
                <a:tc>
                  <a:txBody>
                    <a:bodyPr/>
                    <a:lstStyle/>
                    <a:p>
                      <a:r>
                        <a:rPr lang="en-US" dirty="0" smtClean="0"/>
                        <a:t>Choose another student to debate</a:t>
                      </a:r>
                      <a:r>
                        <a:rPr lang="en-US" baseline="0" dirty="0" smtClean="0"/>
                        <a:t> with you on the issue of slavery.  Each of you will prepare a list of points to support your side.</a:t>
                      </a:r>
                      <a:endParaRPr lang="en-US" dirty="0"/>
                    </a:p>
                  </a:txBody>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3"/>
          <p:cNvSpPr txBox="1">
            <a:spLocks noChangeArrowheads="1"/>
          </p:cNvSpPr>
          <p:nvPr/>
        </p:nvSpPr>
        <p:spPr bwMode="auto">
          <a:xfrm>
            <a:off x="914400" y="1600200"/>
            <a:ext cx="7467600" cy="3970338"/>
          </a:xfrm>
          <a:prstGeom prst="rect">
            <a:avLst/>
          </a:prstGeom>
          <a:noFill/>
          <a:ln w="9525">
            <a:noFill/>
            <a:miter lim="800000"/>
            <a:headEnd/>
            <a:tailEnd/>
          </a:ln>
        </p:spPr>
        <p:txBody>
          <a:bodyPr>
            <a:spAutoFit/>
          </a:bodyPr>
          <a:lstStyle/>
          <a:p>
            <a:r>
              <a:rPr lang="en-US">
                <a:latin typeface="Constantia" pitchFamily="18" charset="0"/>
              </a:rPr>
              <a:t>Teachers require students to complete a diagonal, horizontal or vertical row and perhaps everyone gets to complete the “free space” which allows a student to create their own activity or idea to explore.</a:t>
            </a:r>
          </a:p>
          <a:p>
            <a:endParaRPr lang="en-US">
              <a:latin typeface="Constantia" pitchFamily="18" charset="0"/>
            </a:endParaRPr>
          </a:p>
          <a:p>
            <a:pPr>
              <a:buFont typeface="Arial" charset="0"/>
              <a:buChar char="•"/>
            </a:pPr>
            <a:r>
              <a:rPr lang="en-US">
                <a:latin typeface="Constantia" pitchFamily="18" charset="0"/>
              </a:rPr>
              <a:t>  Cubing-  Teachers plan different types of activities for students based on their interests, learning styles or other factors.  Teachers create six-sided cubes that include a different task on each face.  Students roll the cube to see what they get.  Example:  Teacher  writes  who, what, when, where, how, why on each side of the cube to review literature on a history lesson.   A teacher could write dates on cube and have students research what happened on those dates.  Teachers may use two dice and write nouns on one and verbs on the other and the student makes up sentences using both.  A teacher might have characters on one cube and settings on another.  Students write a short story based on what they rolled.</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smtClean="0"/>
              <a:t>Bloom’s Taxonomy</a:t>
            </a:r>
          </a:p>
        </p:txBody>
      </p:sp>
      <p:sp>
        <p:nvSpPr>
          <p:cNvPr id="15363" name="Content Placeholder 2"/>
          <p:cNvSpPr>
            <a:spLocks noGrp="1"/>
          </p:cNvSpPr>
          <p:nvPr>
            <p:ph idx="1"/>
          </p:nvPr>
        </p:nvSpPr>
        <p:spPr/>
        <p:txBody>
          <a:bodyPr/>
          <a:lstStyle/>
          <a:p>
            <a:pPr eaLnBrk="1" hangingPunct="1"/>
            <a:r>
              <a:rPr lang="en-US" smtClean="0"/>
              <a:t>Remembering</a:t>
            </a:r>
          </a:p>
          <a:p>
            <a:pPr eaLnBrk="1" hangingPunct="1"/>
            <a:r>
              <a:rPr lang="en-US" smtClean="0"/>
              <a:t>Understanding</a:t>
            </a:r>
          </a:p>
          <a:p>
            <a:pPr eaLnBrk="1" hangingPunct="1"/>
            <a:r>
              <a:rPr lang="en-US" smtClean="0"/>
              <a:t>Applying</a:t>
            </a:r>
          </a:p>
          <a:p>
            <a:pPr eaLnBrk="1" hangingPunct="1"/>
            <a:r>
              <a:rPr lang="en-US" smtClean="0"/>
              <a:t>Analyzing</a:t>
            </a:r>
          </a:p>
          <a:p>
            <a:pPr eaLnBrk="1" hangingPunct="1"/>
            <a:r>
              <a:rPr lang="en-US" smtClean="0"/>
              <a:t>Evaluating</a:t>
            </a:r>
          </a:p>
          <a:p>
            <a:pPr eaLnBrk="1" hangingPunct="1"/>
            <a:r>
              <a:rPr lang="en-US" smtClean="0"/>
              <a:t>Creating</a:t>
            </a:r>
          </a:p>
          <a:p>
            <a:pPr eaLnBrk="1" hangingPunct="1"/>
            <a:endParaRPr lang="en-US" smtClean="0"/>
          </a:p>
          <a:p>
            <a:pPr eaLnBrk="1" hangingPunct="1">
              <a:buFont typeface="Wingdings 2" pitchFamily="18" charset="2"/>
              <a:buNone/>
            </a:pPr>
            <a:r>
              <a:rPr lang="en-US" smtClean="0"/>
              <a:t>Cubes sides might be:  Recall, Explain, Connect, Examine, Consider, Create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0"/>
            <a:ext cx="3200400" cy="685800"/>
          </a:xfrm>
        </p:spPr>
        <p:txBody>
          <a:bodyPr>
            <a:normAutofit fontScale="90000"/>
          </a:bodyPr>
          <a:lstStyle/>
          <a:p>
            <a:pPr eaLnBrk="1" fontAlgn="auto" hangingPunct="1">
              <a:spcAft>
                <a:spcPts val="0"/>
              </a:spcAft>
              <a:defRPr/>
            </a:pPr>
            <a:r>
              <a:rPr lang="en-US" dirty="0" smtClean="0"/>
              <a:t>Cubing</a:t>
            </a:r>
            <a:endParaRPr lang="en-US" dirty="0"/>
          </a:p>
        </p:txBody>
      </p:sp>
      <p:pic>
        <p:nvPicPr>
          <p:cNvPr id="16387" name="Content Placeholder 7" descr="CivilWarBattles2.gif"/>
          <p:cNvPicPr>
            <a:picLocks noGrp="1" noChangeAspect="1"/>
          </p:cNvPicPr>
          <p:nvPr>
            <p:ph sz="half" idx="1"/>
          </p:nvPr>
        </p:nvPicPr>
        <p:blipFill>
          <a:blip r:embed="rId2" cstate="print"/>
          <a:srcRect/>
          <a:stretch>
            <a:fillRect/>
          </a:stretch>
        </p:blipFill>
        <p:spPr>
          <a:xfrm>
            <a:off x="7010400" y="3048000"/>
            <a:ext cx="1671638" cy="1717675"/>
          </a:xfrm>
        </p:spPr>
      </p:pic>
      <p:pic>
        <p:nvPicPr>
          <p:cNvPr id="16388" name="Content Placeholder 6" descr="civil war newspaper.jpg"/>
          <p:cNvPicPr>
            <a:picLocks noGrp="1" noChangeAspect="1"/>
          </p:cNvPicPr>
          <p:nvPr>
            <p:ph sz="half" idx="2"/>
          </p:nvPr>
        </p:nvPicPr>
        <p:blipFill>
          <a:blip r:embed="rId3" cstate="print"/>
          <a:srcRect/>
          <a:stretch>
            <a:fillRect/>
          </a:stretch>
        </p:blipFill>
        <p:spPr>
          <a:xfrm>
            <a:off x="6781800" y="762000"/>
            <a:ext cx="2095500" cy="2181225"/>
          </a:xfrm>
        </p:spPr>
      </p:pic>
      <p:pic>
        <p:nvPicPr>
          <p:cNvPr id="16389" name="Picture 8" descr="civil war pic.jpg"/>
          <p:cNvPicPr>
            <a:picLocks noChangeAspect="1"/>
          </p:cNvPicPr>
          <p:nvPr/>
        </p:nvPicPr>
        <p:blipFill>
          <a:blip r:embed="rId4" cstate="print"/>
          <a:srcRect/>
          <a:stretch>
            <a:fillRect/>
          </a:stretch>
        </p:blipFill>
        <p:spPr bwMode="auto">
          <a:xfrm>
            <a:off x="6248400" y="4876800"/>
            <a:ext cx="2628900" cy="1733550"/>
          </a:xfrm>
          <a:prstGeom prst="rect">
            <a:avLst/>
          </a:prstGeom>
          <a:noFill/>
          <a:ln w="9525">
            <a:noFill/>
            <a:miter lim="800000"/>
            <a:headEnd/>
            <a:tailEnd/>
          </a:ln>
        </p:spPr>
      </p:pic>
      <p:sp>
        <p:nvSpPr>
          <p:cNvPr id="10" name="TextBox 9"/>
          <p:cNvSpPr txBox="1"/>
          <p:nvPr/>
        </p:nvSpPr>
        <p:spPr>
          <a:xfrm>
            <a:off x="228600" y="1447800"/>
            <a:ext cx="5791200" cy="4800600"/>
          </a:xfrm>
          <a:prstGeom prst="rect">
            <a:avLst/>
          </a:prstGeom>
          <a:noFill/>
        </p:spPr>
        <p:txBody>
          <a:bodyPr>
            <a:spAutoFit/>
          </a:bodyPr>
          <a:lstStyle/>
          <a:p>
            <a:pPr fontAlgn="auto">
              <a:spcBef>
                <a:spcPts val="0"/>
              </a:spcBef>
              <a:spcAft>
                <a:spcPts val="0"/>
              </a:spcAft>
              <a:defRPr/>
            </a:pPr>
            <a:r>
              <a:rPr lang="en-US" dirty="0">
                <a:latin typeface="+mn-lt"/>
              </a:rPr>
              <a:t>1.   </a:t>
            </a:r>
            <a:r>
              <a:rPr lang="en-US" b="1" i="1" dirty="0">
                <a:latin typeface="+mn-lt"/>
              </a:rPr>
              <a:t>Recall facts</a:t>
            </a:r>
            <a:r>
              <a:rPr lang="en-US" dirty="0">
                <a:latin typeface="+mn-lt"/>
              </a:rPr>
              <a:t>:  Who were Grant and Lee? What side did each command?  Who won the conflict?  (Remembering)</a:t>
            </a:r>
          </a:p>
          <a:p>
            <a:pPr marL="342900" indent="-342900" fontAlgn="auto">
              <a:spcBef>
                <a:spcPts val="0"/>
              </a:spcBef>
              <a:spcAft>
                <a:spcPts val="0"/>
              </a:spcAft>
              <a:buFontTx/>
              <a:buAutoNum type="arabicPeriod" startAt="2"/>
              <a:defRPr/>
            </a:pPr>
            <a:r>
              <a:rPr lang="en-US" b="1" i="1" dirty="0">
                <a:latin typeface="+mn-lt"/>
              </a:rPr>
              <a:t>Explain:  </a:t>
            </a:r>
            <a:r>
              <a:rPr lang="en-US" dirty="0">
                <a:latin typeface="+mn-lt"/>
              </a:rPr>
              <a:t>What characteristics did Grant and Lee have in common?  How were they different from one another? (Understanding)</a:t>
            </a:r>
          </a:p>
          <a:p>
            <a:pPr marL="342900" indent="-342900" fontAlgn="auto">
              <a:spcBef>
                <a:spcPts val="0"/>
              </a:spcBef>
              <a:spcAft>
                <a:spcPts val="0"/>
              </a:spcAft>
              <a:buFontTx/>
              <a:buAutoNum type="arabicPeriod" startAt="2"/>
              <a:defRPr/>
            </a:pPr>
            <a:r>
              <a:rPr lang="en-US" b="1" i="1" dirty="0">
                <a:latin typeface="+mn-lt"/>
              </a:rPr>
              <a:t>Connect:  </a:t>
            </a:r>
            <a:r>
              <a:rPr lang="en-US" dirty="0">
                <a:latin typeface="+mn-lt"/>
              </a:rPr>
              <a:t>Did Grant and Lee have anything to teach today’s military leaders? Explain. (Applying)</a:t>
            </a:r>
          </a:p>
          <a:p>
            <a:pPr marL="342900" indent="-342900" fontAlgn="auto">
              <a:spcBef>
                <a:spcPts val="0"/>
              </a:spcBef>
              <a:spcAft>
                <a:spcPts val="0"/>
              </a:spcAft>
              <a:buFontTx/>
              <a:buAutoNum type="arabicPeriod" startAt="2"/>
              <a:defRPr/>
            </a:pPr>
            <a:r>
              <a:rPr lang="en-US" b="1" i="1" dirty="0">
                <a:latin typeface="+mn-lt"/>
              </a:rPr>
              <a:t>Examine:  </a:t>
            </a:r>
            <a:r>
              <a:rPr lang="en-US" dirty="0">
                <a:latin typeface="+mn-lt"/>
              </a:rPr>
              <a:t>Compare how Grant and Lee felt about slavery.  Did their beliefs coincide with their actions? (Analyzing)</a:t>
            </a:r>
          </a:p>
          <a:p>
            <a:pPr marL="342900" indent="-342900" fontAlgn="auto">
              <a:spcBef>
                <a:spcPts val="0"/>
              </a:spcBef>
              <a:spcAft>
                <a:spcPts val="0"/>
              </a:spcAft>
              <a:buFontTx/>
              <a:buAutoNum type="arabicPeriod" startAt="2"/>
              <a:defRPr/>
            </a:pPr>
            <a:r>
              <a:rPr lang="en-US" b="1" i="1" dirty="0">
                <a:latin typeface="+mn-lt"/>
              </a:rPr>
              <a:t>Consider:  </a:t>
            </a:r>
            <a:r>
              <a:rPr lang="en-US" dirty="0">
                <a:latin typeface="+mn-lt"/>
              </a:rPr>
              <a:t>In your opinion, which general do you believe was more admirable.  Defend your point of view (Evaluating)</a:t>
            </a:r>
          </a:p>
          <a:p>
            <a:pPr marL="342900" indent="-342900" fontAlgn="auto">
              <a:spcBef>
                <a:spcPts val="0"/>
              </a:spcBef>
              <a:spcAft>
                <a:spcPts val="0"/>
              </a:spcAft>
              <a:buFontTx/>
              <a:buAutoNum type="arabicPeriod" startAt="2"/>
              <a:defRPr/>
            </a:pPr>
            <a:r>
              <a:rPr lang="en-US" b="1" i="1" dirty="0">
                <a:latin typeface="+mn-lt"/>
              </a:rPr>
              <a:t>Create:  </a:t>
            </a:r>
            <a:r>
              <a:rPr lang="en-US" dirty="0">
                <a:latin typeface="+mn-lt"/>
              </a:rPr>
              <a:t>Write a brief scene in which Grant and Lee are having a conversation about their experiences during the Civil War. (Creating)</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smtClean="0"/>
              <a:t>How Can Parents Help</a:t>
            </a:r>
          </a:p>
        </p:txBody>
      </p:sp>
      <p:sp>
        <p:nvSpPr>
          <p:cNvPr id="3" name="Content Placeholder 2"/>
          <p:cNvSpPr>
            <a:spLocks noGrp="1"/>
          </p:cNvSpPr>
          <p:nvPr>
            <p:ph idx="1"/>
          </p:nvPr>
        </p:nvSpPr>
        <p:spPr/>
        <p:txBody>
          <a:bodyPr>
            <a:normAutofit fontScale="92500" lnSpcReduction="10000"/>
          </a:bodyPr>
          <a:lstStyle/>
          <a:p>
            <a:pPr marL="274320" indent="-274320" eaLnBrk="1" fontAlgn="auto" hangingPunct="1">
              <a:spcAft>
                <a:spcPts val="0"/>
              </a:spcAft>
              <a:buClr>
                <a:schemeClr val="accent3"/>
              </a:buClr>
              <a:buFont typeface="Wingdings 2"/>
              <a:buChar char=""/>
              <a:defRPr/>
            </a:pPr>
            <a:r>
              <a:rPr lang="en-US" dirty="0" smtClean="0"/>
              <a:t>Provide the teacher with information regarding your child’s interests and passions</a:t>
            </a:r>
          </a:p>
          <a:p>
            <a:pPr marL="274320" indent="-274320" eaLnBrk="1" fontAlgn="auto" hangingPunct="1">
              <a:spcAft>
                <a:spcPts val="0"/>
              </a:spcAft>
              <a:buClr>
                <a:schemeClr val="accent3"/>
              </a:buClr>
              <a:buFont typeface="Wingdings 2"/>
              <a:buChar char=""/>
              <a:defRPr/>
            </a:pPr>
            <a:r>
              <a:rPr lang="en-US" dirty="0" smtClean="0"/>
              <a:t>Provide extra-curricular activities and enrichments</a:t>
            </a:r>
          </a:p>
          <a:p>
            <a:pPr marL="274320" indent="-274320" eaLnBrk="1" fontAlgn="auto" hangingPunct="1">
              <a:spcAft>
                <a:spcPts val="0"/>
              </a:spcAft>
              <a:buClr>
                <a:schemeClr val="accent3"/>
              </a:buClr>
              <a:buFont typeface="Wingdings 2"/>
              <a:buChar char=""/>
              <a:defRPr/>
            </a:pPr>
            <a:r>
              <a:rPr lang="en-US" dirty="0" smtClean="0"/>
              <a:t>Provide an accepting, trusting, non-judgmental environment</a:t>
            </a:r>
          </a:p>
          <a:p>
            <a:pPr marL="274320" indent="-274320" eaLnBrk="1" fontAlgn="auto" hangingPunct="1">
              <a:spcAft>
                <a:spcPts val="0"/>
              </a:spcAft>
              <a:buClr>
                <a:schemeClr val="accent3"/>
              </a:buClr>
              <a:buFont typeface="Wingdings 2"/>
              <a:buChar char=""/>
              <a:defRPr/>
            </a:pPr>
            <a:r>
              <a:rPr lang="en-US" dirty="0" smtClean="0"/>
              <a:t>Don’t expect perfectionism or for your child to excel in ALL areas all the time-gifted children may have average abilities in some areas and also could have disabilities as well</a:t>
            </a:r>
          </a:p>
          <a:p>
            <a:pPr marL="274320" indent="-274320" eaLnBrk="1" fontAlgn="auto" hangingPunct="1">
              <a:spcAft>
                <a:spcPts val="0"/>
              </a:spcAft>
              <a:buClr>
                <a:schemeClr val="accent3"/>
              </a:buClr>
              <a:buFont typeface="Wingdings 2"/>
              <a:buChar char=""/>
              <a:defRPr/>
            </a:pPr>
            <a:r>
              <a:rPr lang="en-US" dirty="0" smtClean="0"/>
              <a:t>Praise </a:t>
            </a:r>
            <a:r>
              <a:rPr lang="en-US" dirty="0" err="1" smtClean="0"/>
              <a:t>hardwork</a:t>
            </a:r>
            <a:r>
              <a:rPr lang="en-US" dirty="0" smtClean="0"/>
              <a:t> and effort-not achievement</a:t>
            </a:r>
          </a:p>
          <a:p>
            <a:pPr marL="274320" indent="-274320" eaLnBrk="1" fontAlgn="auto" hangingPunct="1">
              <a:spcAft>
                <a:spcPts val="0"/>
              </a:spcAft>
              <a:buClr>
                <a:schemeClr val="accent3"/>
              </a:buClr>
              <a:buFont typeface="Wingdings 2"/>
              <a:buChar char=""/>
              <a:defRPr/>
            </a:pPr>
            <a:r>
              <a:rPr lang="en-US" dirty="0" smtClean="0"/>
              <a:t>Recognize and understand the social-emotional aspects of having high abilities and help your child manage emotions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4"/>
          <p:cNvSpPr txBox="1">
            <a:spLocks noChangeArrowheads="1"/>
          </p:cNvSpPr>
          <p:nvPr/>
        </p:nvSpPr>
        <p:spPr bwMode="auto">
          <a:xfrm>
            <a:off x="304800" y="990600"/>
            <a:ext cx="8077200" cy="4800600"/>
          </a:xfrm>
          <a:prstGeom prst="rect">
            <a:avLst/>
          </a:prstGeom>
          <a:noFill/>
          <a:ln w="9525">
            <a:noFill/>
            <a:miter lim="800000"/>
            <a:headEnd/>
            <a:tailEnd/>
          </a:ln>
        </p:spPr>
        <p:txBody>
          <a:bodyPr>
            <a:spAutoFit/>
          </a:bodyPr>
          <a:lstStyle/>
          <a:p>
            <a:pPr>
              <a:buFont typeface="Arial" charset="0"/>
              <a:buChar char="•"/>
            </a:pPr>
            <a:r>
              <a:rPr lang="en-US">
                <a:latin typeface="Constantia" pitchFamily="18" charset="0"/>
              </a:rPr>
              <a:t>  Support the Child’s Interest</a:t>
            </a:r>
          </a:p>
          <a:p>
            <a:r>
              <a:rPr lang="en-US">
                <a:latin typeface="Constantia" pitchFamily="18" charset="0"/>
              </a:rPr>
              <a:t>Whether  you understand, like or appreciate what your child is passionate about doesn’t matter.  Show support by attending performances, fairs, competitions, shows, etc.  You can also help your child advance his/her  area of passion by helping him/her spend time with others who share similar interest.  Help build a network of adults who can help with internships, sponsors, career advice and job offers.</a:t>
            </a:r>
          </a:p>
          <a:p>
            <a:pPr>
              <a:buFont typeface="Arial" charset="0"/>
              <a:buChar char="•"/>
            </a:pPr>
            <a:r>
              <a:rPr lang="en-US">
                <a:latin typeface="Constantia" pitchFamily="18" charset="0"/>
              </a:rPr>
              <a:t>  Praise the Child for effort NOT results and stay away from words such as best, the smartest, brilliant.  (Go over study done)</a:t>
            </a:r>
          </a:p>
          <a:p>
            <a:pPr>
              <a:buFont typeface="Arial" charset="0"/>
              <a:buChar char="•"/>
            </a:pPr>
            <a:r>
              <a:rPr lang="en-US">
                <a:latin typeface="Constantia" pitchFamily="18" charset="0"/>
              </a:rPr>
              <a:t>  Avoid put-downs</a:t>
            </a:r>
          </a:p>
          <a:p>
            <a:pPr>
              <a:buFont typeface="Arial" charset="0"/>
              <a:buChar char="•"/>
            </a:pPr>
            <a:r>
              <a:rPr lang="en-US">
                <a:latin typeface="Constantia" pitchFamily="18" charset="0"/>
              </a:rPr>
              <a:t>  Send I messages and not You messages</a:t>
            </a:r>
          </a:p>
          <a:p>
            <a:pPr>
              <a:buFont typeface="Arial" charset="0"/>
              <a:buChar char="•"/>
            </a:pPr>
            <a:r>
              <a:rPr lang="en-US">
                <a:latin typeface="Constantia" pitchFamily="18" charset="0"/>
              </a:rPr>
              <a:t>Help your Child build Social Skills through play dates, </a:t>
            </a:r>
          </a:p>
          <a:p>
            <a:r>
              <a:rPr lang="en-US">
                <a:latin typeface="Constantia" pitchFamily="18" charset="0"/>
              </a:rPr>
              <a:t>books, role-playing, conversations, movies</a:t>
            </a:r>
          </a:p>
          <a:p>
            <a:pPr>
              <a:buFont typeface="Arial" charset="0"/>
              <a:buChar char="•"/>
            </a:pPr>
            <a:r>
              <a:rPr lang="en-US">
                <a:latin typeface="Constantia" pitchFamily="18" charset="0"/>
              </a:rPr>
              <a:t>Laugh with your child-don’t forget to play and be playful</a:t>
            </a:r>
          </a:p>
          <a:p>
            <a:pPr>
              <a:buFont typeface="Arial" charset="0"/>
              <a:buChar char="•"/>
            </a:pPr>
            <a:r>
              <a:rPr lang="en-US">
                <a:latin typeface="Constantia" pitchFamily="18" charset="0"/>
              </a:rPr>
              <a:t>Don’t expect high abilities in ALL areas</a:t>
            </a:r>
          </a:p>
          <a:p>
            <a:pPr>
              <a:buFont typeface="Arial" charset="0"/>
              <a:buChar char="•"/>
            </a:pPr>
            <a:r>
              <a:rPr lang="en-US">
                <a:latin typeface="Constantia" pitchFamily="18" charset="0"/>
              </a:rPr>
              <a:t>Be an advocate for your child.  Join support groups,</a:t>
            </a:r>
          </a:p>
          <a:p>
            <a:r>
              <a:rPr lang="en-US">
                <a:latin typeface="Constantia" pitchFamily="18" charset="0"/>
              </a:rPr>
              <a:t> email lists, newsletters, etc.   Attend workshops.</a:t>
            </a:r>
          </a:p>
        </p:txBody>
      </p:sp>
      <p:pic>
        <p:nvPicPr>
          <p:cNvPr id="18435" name="Picture 2" descr="brain break.jpg"/>
          <p:cNvPicPr>
            <a:picLocks noChangeAspect="1"/>
          </p:cNvPicPr>
          <p:nvPr/>
        </p:nvPicPr>
        <p:blipFill>
          <a:blip r:embed="rId2" cstate="print"/>
          <a:srcRect/>
          <a:stretch>
            <a:fillRect/>
          </a:stretch>
        </p:blipFill>
        <p:spPr bwMode="auto">
          <a:xfrm>
            <a:off x="3962400" y="0"/>
            <a:ext cx="2133600" cy="1320800"/>
          </a:xfrm>
          <a:prstGeom prst="rect">
            <a:avLst/>
          </a:prstGeom>
          <a:noFill/>
          <a:ln w="9525">
            <a:noFill/>
            <a:miter lim="800000"/>
            <a:headEnd/>
            <a:tailEnd/>
          </a:ln>
        </p:spPr>
      </p:pic>
      <p:pic>
        <p:nvPicPr>
          <p:cNvPr id="18436" name="Picture 3" descr="hobby.jpg"/>
          <p:cNvPicPr>
            <a:picLocks noChangeAspect="1"/>
          </p:cNvPicPr>
          <p:nvPr/>
        </p:nvPicPr>
        <p:blipFill>
          <a:blip r:embed="rId3" cstate="print"/>
          <a:srcRect/>
          <a:stretch>
            <a:fillRect/>
          </a:stretch>
        </p:blipFill>
        <p:spPr bwMode="auto">
          <a:xfrm>
            <a:off x="6096000" y="3276600"/>
            <a:ext cx="2590800" cy="2343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590550"/>
          </a:xfrm>
        </p:spPr>
        <p:txBody>
          <a:bodyPr>
            <a:normAutofit fontScale="90000"/>
          </a:bodyPr>
          <a:lstStyle/>
          <a:p>
            <a:pPr eaLnBrk="1" fontAlgn="auto" hangingPunct="1">
              <a:spcAft>
                <a:spcPts val="0"/>
              </a:spcAft>
              <a:defRPr/>
            </a:pPr>
            <a:r>
              <a:rPr lang="en-US" dirty="0" smtClean="0"/>
              <a:t>10 Commandments of Trust</a:t>
            </a:r>
            <a:endParaRPr lang="en-US" dirty="0"/>
          </a:p>
        </p:txBody>
      </p:sp>
      <p:sp>
        <p:nvSpPr>
          <p:cNvPr id="3" name="Content Placeholder 2"/>
          <p:cNvSpPr>
            <a:spLocks noGrp="1"/>
          </p:cNvSpPr>
          <p:nvPr>
            <p:ph idx="1"/>
          </p:nvPr>
        </p:nvSpPr>
        <p:spPr>
          <a:xfrm>
            <a:off x="228600" y="1295400"/>
            <a:ext cx="8686800" cy="5334000"/>
          </a:xfrm>
        </p:spPr>
        <p:txBody>
          <a:bodyPr>
            <a:normAutofit/>
          </a:bodyPr>
          <a:lstStyle/>
          <a:p>
            <a:pPr marL="514350" indent="-514350" eaLnBrk="1" fontAlgn="auto" hangingPunct="1">
              <a:spcAft>
                <a:spcPts val="0"/>
              </a:spcAft>
              <a:buClr>
                <a:schemeClr val="accent3"/>
              </a:buClr>
              <a:buFont typeface="Wingdings 2"/>
              <a:buNone/>
              <a:defRPr/>
            </a:pPr>
            <a:r>
              <a:rPr lang="en-US" dirty="0" smtClean="0"/>
              <a:t>1</a:t>
            </a:r>
            <a:r>
              <a:rPr lang="en-US" sz="2400" dirty="0" smtClean="0"/>
              <a:t>.  Give the child focused attention:  Look at the child and get down to their level.</a:t>
            </a:r>
          </a:p>
          <a:p>
            <a:pPr marL="274320" indent="-274320" eaLnBrk="1" fontAlgn="auto" hangingPunct="1">
              <a:spcAft>
                <a:spcPts val="0"/>
              </a:spcAft>
              <a:buClr>
                <a:schemeClr val="accent3"/>
              </a:buClr>
              <a:buFont typeface="Wingdings 2"/>
              <a:buNone/>
              <a:defRPr/>
            </a:pPr>
            <a:r>
              <a:rPr lang="en-US" sz="2400" dirty="0" smtClean="0"/>
              <a:t>“</a:t>
            </a:r>
            <a:r>
              <a:rPr lang="en-US" sz="1800" dirty="0" smtClean="0"/>
              <a:t>Can you explain what you need quickly or should reserve a time to talk this evening?”</a:t>
            </a:r>
          </a:p>
          <a:p>
            <a:pPr marL="514350" indent="-514350" eaLnBrk="1" fontAlgn="auto" hangingPunct="1">
              <a:spcAft>
                <a:spcPts val="0"/>
              </a:spcAft>
              <a:buClr>
                <a:schemeClr val="accent3"/>
              </a:buClr>
              <a:buFont typeface="Wingdings 2"/>
              <a:buNone/>
              <a:defRPr/>
            </a:pPr>
            <a:r>
              <a:rPr lang="en-US" sz="2400" dirty="0" smtClean="0"/>
              <a:t>2.  Take issues seriously</a:t>
            </a:r>
          </a:p>
          <a:p>
            <a:pPr marL="514350" indent="-514350" eaLnBrk="1" fontAlgn="auto" hangingPunct="1">
              <a:spcAft>
                <a:spcPts val="0"/>
              </a:spcAft>
              <a:buClr>
                <a:schemeClr val="accent3"/>
              </a:buClr>
              <a:buFont typeface="Wingdings 2"/>
              <a:buNone/>
              <a:defRPr/>
            </a:pPr>
            <a:r>
              <a:rPr lang="en-US" sz="2400" dirty="0" smtClean="0"/>
              <a:t>3.  Make sure  your body language matches your words and tone….they have truth sensors and a need to call you out!</a:t>
            </a:r>
          </a:p>
          <a:p>
            <a:pPr marL="274320" indent="-274320" eaLnBrk="1" fontAlgn="auto" hangingPunct="1">
              <a:spcAft>
                <a:spcPts val="0"/>
              </a:spcAft>
              <a:buClr>
                <a:schemeClr val="accent3"/>
              </a:buClr>
              <a:buFont typeface="Wingdings 2"/>
              <a:buNone/>
              <a:defRPr/>
            </a:pPr>
            <a:r>
              <a:rPr lang="en-US" sz="2400" b="1" dirty="0" smtClean="0"/>
              <a:t>“</a:t>
            </a:r>
            <a:r>
              <a:rPr lang="en-US" sz="1800" dirty="0" smtClean="0"/>
              <a:t>Yes, I am angry b/c I asked you to move </a:t>
            </a:r>
            <a:r>
              <a:rPr lang="en-US" sz="2000" dirty="0" smtClean="0"/>
              <a:t>your science project and it </a:t>
            </a:r>
            <a:r>
              <a:rPr lang="en-US" sz="1800" dirty="0" smtClean="0"/>
              <a:t>is still there”</a:t>
            </a:r>
          </a:p>
          <a:p>
            <a:pPr marL="457200" indent="-457200" eaLnBrk="1" fontAlgn="auto" hangingPunct="1">
              <a:spcAft>
                <a:spcPts val="0"/>
              </a:spcAft>
              <a:buClr>
                <a:schemeClr val="accent3"/>
              </a:buClr>
              <a:buFont typeface="Wingdings 2"/>
              <a:buAutoNum type="arabicPeriod" startAt="4"/>
              <a:defRPr/>
            </a:pPr>
            <a:r>
              <a:rPr lang="en-US" sz="2000" dirty="0" smtClean="0"/>
              <a:t>Respect privacy unless there is a reason for concern</a:t>
            </a:r>
          </a:p>
          <a:p>
            <a:pPr marL="457200" indent="-457200" eaLnBrk="1" fontAlgn="auto" hangingPunct="1">
              <a:spcAft>
                <a:spcPts val="0"/>
              </a:spcAft>
              <a:buClr>
                <a:schemeClr val="accent3"/>
              </a:buClr>
              <a:buFont typeface="Wingdings 2"/>
              <a:buAutoNum type="arabicPeriod" startAt="4"/>
              <a:defRPr/>
            </a:pPr>
            <a:r>
              <a:rPr lang="en-US" sz="2000" dirty="0" smtClean="0"/>
              <a:t>Insist the child respects your limits and other people’s too.</a:t>
            </a:r>
          </a:p>
          <a:p>
            <a:pPr marL="457200" indent="-457200" eaLnBrk="1" fontAlgn="auto" hangingPunct="1">
              <a:spcAft>
                <a:spcPts val="0"/>
              </a:spcAft>
              <a:buClr>
                <a:schemeClr val="accent3"/>
              </a:buClr>
              <a:buFont typeface="Wingdings 2"/>
              <a:buNone/>
              <a:defRPr/>
            </a:pPr>
            <a:r>
              <a:rPr lang="en-US" sz="1800" dirty="0" smtClean="0"/>
              <a:t>Set limits and enforce consequences when rules are broken.  The child may need to share their opinions and also may need you to share your rationale for imposing a limit.</a:t>
            </a:r>
          </a:p>
          <a:p>
            <a:pPr marL="457200" indent="-457200" eaLnBrk="1" fontAlgn="auto" hangingPunct="1">
              <a:spcAft>
                <a:spcPts val="0"/>
              </a:spcAft>
              <a:buClr>
                <a:schemeClr val="accent3"/>
              </a:buClr>
              <a:buFont typeface="Wingdings 2"/>
              <a:buNone/>
              <a:defRPr/>
            </a:pPr>
            <a:r>
              <a:rPr lang="en-US" sz="1800" dirty="0" smtClean="0"/>
              <a:t>Teach all feelings even uncomfortable ones like anger or resentment are ok, but acting them out by being rude, disrespectful, unkind or abusive is not.</a:t>
            </a:r>
          </a:p>
          <a:p>
            <a:pPr marL="457200" indent="-457200" eaLnBrk="1" fontAlgn="auto" hangingPunct="1">
              <a:spcAft>
                <a:spcPts val="0"/>
              </a:spcAft>
              <a:buClr>
                <a:schemeClr val="accent3"/>
              </a:buClr>
              <a:buFont typeface="Wingdings 2"/>
              <a:buNone/>
              <a:defRPr/>
            </a:pPr>
            <a:endParaRPr lang="en-US" sz="2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4"/>
          <p:cNvSpPr txBox="1">
            <a:spLocks noChangeArrowheads="1"/>
          </p:cNvSpPr>
          <p:nvPr/>
        </p:nvSpPr>
        <p:spPr bwMode="auto">
          <a:xfrm>
            <a:off x="609600" y="1295400"/>
            <a:ext cx="8001000" cy="1262063"/>
          </a:xfrm>
          <a:prstGeom prst="rect">
            <a:avLst/>
          </a:prstGeom>
          <a:noFill/>
          <a:ln w="9525">
            <a:noFill/>
            <a:miter lim="800000"/>
            <a:headEnd/>
            <a:tailEnd/>
          </a:ln>
        </p:spPr>
        <p:txBody>
          <a:bodyPr>
            <a:spAutoFit/>
          </a:bodyPr>
          <a:lstStyle/>
          <a:p>
            <a:r>
              <a:rPr lang="en-US">
                <a:latin typeface="Constantia" pitchFamily="18" charset="0"/>
              </a:rPr>
              <a:t>It’s hard to wait isn’t it but lucky for us we will get to practice the lifeskill of patience right now.</a:t>
            </a:r>
          </a:p>
          <a:p>
            <a:r>
              <a:rPr lang="en-US" sz="2000">
                <a:latin typeface="Constantia" pitchFamily="18" charset="0"/>
              </a:rPr>
              <a:t>6.  BE PREPARED TO EXPLAIN REASONS FOR RULES AND LIMITS</a:t>
            </a:r>
          </a:p>
          <a:p>
            <a:endParaRPr lang="en-US">
              <a:latin typeface="Constantia" pitchFamily="18" charset="0"/>
            </a:endParaRPr>
          </a:p>
        </p:txBody>
      </p:sp>
      <p:pic>
        <p:nvPicPr>
          <p:cNvPr id="20483" name="Picture 5" descr="angry parent pulling out hair.jpg"/>
          <p:cNvPicPr>
            <a:picLocks noChangeAspect="1"/>
          </p:cNvPicPr>
          <p:nvPr/>
        </p:nvPicPr>
        <p:blipFill>
          <a:blip r:embed="rId2" cstate="print"/>
          <a:srcRect/>
          <a:stretch>
            <a:fillRect/>
          </a:stretch>
        </p:blipFill>
        <p:spPr bwMode="auto">
          <a:xfrm>
            <a:off x="685800" y="2438400"/>
            <a:ext cx="1914525" cy="1828800"/>
          </a:xfrm>
          <a:prstGeom prst="rect">
            <a:avLst/>
          </a:prstGeom>
          <a:noFill/>
          <a:ln w="9525">
            <a:noFill/>
            <a:miter lim="800000"/>
            <a:headEnd/>
            <a:tailEnd/>
          </a:ln>
        </p:spPr>
      </p:pic>
      <p:sp>
        <p:nvSpPr>
          <p:cNvPr id="20484" name="TextBox 6"/>
          <p:cNvSpPr txBox="1">
            <a:spLocks noChangeArrowheads="1"/>
          </p:cNvSpPr>
          <p:nvPr/>
        </p:nvSpPr>
        <p:spPr bwMode="auto">
          <a:xfrm>
            <a:off x="2819400" y="2590800"/>
            <a:ext cx="5181600" cy="1754188"/>
          </a:xfrm>
          <a:prstGeom prst="rect">
            <a:avLst/>
          </a:prstGeom>
          <a:noFill/>
          <a:ln w="9525">
            <a:noFill/>
            <a:miter lim="800000"/>
            <a:headEnd/>
            <a:tailEnd/>
          </a:ln>
        </p:spPr>
        <p:txBody>
          <a:bodyPr>
            <a:spAutoFit/>
          </a:bodyPr>
          <a:lstStyle/>
          <a:p>
            <a:r>
              <a:rPr lang="en-US">
                <a:latin typeface="Constantia" pitchFamily="18" charset="0"/>
              </a:rPr>
              <a:t>Setting limits most likely will result in lively debate.  Children with High Ability can think up more ways to object than a room full of prominent lawyers!  Idle threats are unproductive and I said so will rarely work.  Put in rules and limits you will enforce.</a:t>
            </a:r>
          </a:p>
        </p:txBody>
      </p:sp>
      <p:sp>
        <p:nvSpPr>
          <p:cNvPr id="20485" name="TextBox 7"/>
          <p:cNvSpPr txBox="1">
            <a:spLocks noChangeArrowheads="1"/>
          </p:cNvSpPr>
          <p:nvPr/>
        </p:nvSpPr>
        <p:spPr bwMode="auto">
          <a:xfrm>
            <a:off x="914400" y="4343400"/>
            <a:ext cx="8077200" cy="2032000"/>
          </a:xfrm>
          <a:prstGeom prst="rect">
            <a:avLst/>
          </a:prstGeom>
          <a:noFill/>
          <a:ln w="9525">
            <a:noFill/>
            <a:miter lim="800000"/>
            <a:headEnd/>
            <a:tailEnd/>
          </a:ln>
        </p:spPr>
        <p:txBody>
          <a:bodyPr>
            <a:spAutoFit/>
          </a:bodyPr>
          <a:lstStyle/>
          <a:p>
            <a:pPr marL="342900" indent="-342900">
              <a:buFontTx/>
              <a:buAutoNum type="arabicPeriod" startAt="7"/>
            </a:pPr>
            <a:r>
              <a:rPr lang="en-US">
                <a:latin typeface="Constantia" pitchFamily="18" charset="0"/>
              </a:rPr>
              <a:t>Don’t be afraid to say YES:</a:t>
            </a:r>
          </a:p>
          <a:p>
            <a:pPr marL="342900" indent="-342900"/>
            <a:r>
              <a:rPr lang="en-US">
                <a:latin typeface="Constantia" pitchFamily="18" charset="0"/>
              </a:rPr>
              <a:t>“Yes it is ok if you make the 3 level castle”</a:t>
            </a:r>
          </a:p>
          <a:p>
            <a:pPr marL="342900" indent="-342900"/>
            <a:r>
              <a:rPr lang="en-US">
                <a:latin typeface="Constantia" pitchFamily="18" charset="0"/>
              </a:rPr>
              <a:t>“Yes you can paint a mural and put it on your wall”</a:t>
            </a:r>
          </a:p>
          <a:p>
            <a:pPr marL="342900" indent="-342900"/>
            <a:r>
              <a:rPr lang="en-US">
                <a:latin typeface="Constantia" pitchFamily="18" charset="0"/>
              </a:rPr>
              <a:t>“Yes you can write a play and perform it for the family after supper”</a:t>
            </a:r>
          </a:p>
          <a:p>
            <a:pPr marL="342900" indent="-342900"/>
            <a:endParaRPr lang="en-US">
              <a:latin typeface="Constantia" pitchFamily="18" charset="0"/>
            </a:endParaRPr>
          </a:p>
          <a:p>
            <a:pPr marL="342900" indent="-342900"/>
            <a:r>
              <a:rPr lang="en-US">
                <a:latin typeface="Constantia" pitchFamily="18" charset="0"/>
              </a:rPr>
              <a:t>Kids with high abilities want to do things that are creative, expands knowledge and tests limits.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kids reading together.jpg"/>
          <p:cNvPicPr>
            <a:picLocks noChangeAspect="1"/>
          </p:cNvPicPr>
          <p:nvPr/>
        </p:nvPicPr>
        <p:blipFill>
          <a:blip r:embed="rId2" cstate="print"/>
          <a:srcRect/>
          <a:stretch>
            <a:fillRect/>
          </a:stretch>
        </p:blipFill>
        <p:spPr bwMode="auto">
          <a:xfrm>
            <a:off x="7010400" y="1143000"/>
            <a:ext cx="1676400" cy="1704975"/>
          </a:xfrm>
          <a:prstGeom prst="rect">
            <a:avLst/>
          </a:prstGeom>
          <a:noFill/>
          <a:ln w="9525">
            <a:noFill/>
            <a:miter lim="800000"/>
            <a:headEnd/>
            <a:tailEnd/>
          </a:ln>
        </p:spPr>
      </p:pic>
      <p:sp>
        <p:nvSpPr>
          <p:cNvPr id="21507" name="TextBox 4"/>
          <p:cNvSpPr txBox="1">
            <a:spLocks noChangeArrowheads="1"/>
          </p:cNvSpPr>
          <p:nvPr/>
        </p:nvSpPr>
        <p:spPr bwMode="auto">
          <a:xfrm>
            <a:off x="304800" y="1295400"/>
            <a:ext cx="6553200" cy="1754188"/>
          </a:xfrm>
          <a:prstGeom prst="rect">
            <a:avLst/>
          </a:prstGeom>
          <a:noFill/>
          <a:ln w="9525">
            <a:noFill/>
            <a:miter lim="800000"/>
            <a:headEnd/>
            <a:tailEnd/>
          </a:ln>
        </p:spPr>
        <p:txBody>
          <a:bodyPr>
            <a:spAutoFit/>
          </a:bodyPr>
          <a:lstStyle/>
          <a:p>
            <a:pPr marL="342900" indent="-342900">
              <a:buFontTx/>
              <a:buAutoNum type="arabicPeriod" startAt="8"/>
            </a:pPr>
            <a:r>
              <a:rPr lang="en-US">
                <a:latin typeface="Constantia" pitchFamily="18" charset="0"/>
              </a:rPr>
              <a:t>Respect child’s confidences unless something has to do with another’s safety or health.</a:t>
            </a:r>
          </a:p>
          <a:p>
            <a:pPr marL="342900" indent="-342900">
              <a:buFontTx/>
              <a:buAutoNum type="arabicPeriod" startAt="8"/>
            </a:pPr>
            <a:r>
              <a:rPr lang="en-US">
                <a:latin typeface="Constantia" pitchFamily="18" charset="0"/>
              </a:rPr>
              <a:t>Include child in some decision making.  Ask, “What do you think would be fair”  or “What ideas do you have for  this?”</a:t>
            </a:r>
          </a:p>
          <a:p>
            <a:pPr marL="342900" indent="-342900">
              <a:buFontTx/>
              <a:buAutoNum type="arabicPeriod" startAt="8"/>
            </a:pPr>
            <a:r>
              <a:rPr lang="en-US">
                <a:latin typeface="Constantia" pitchFamily="18" charset="0"/>
              </a:rPr>
              <a:t>Tell the Truth but only give details/information appropriate to child’ s age and level of sophication.</a:t>
            </a:r>
          </a:p>
        </p:txBody>
      </p:sp>
      <p:sp>
        <p:nvSpPr>
          <p:cNvPr id="21508" name="TextBox 6"/>
          <p:cNvSpPr txBox="1">
            <a:spLocks noChangeArrowheads="1"/>
          </p:cNvSpPr>
          <p:nvPr/>
        </p:nvSpPr>
        <p:spPr bwMode="auto">
          <a:xfrm>
            <a:off x="1981200" y="3429000"/>
            <a:ext cx="5181600" cy="646113"/>
          </a:xfrm>
          <a:prstGeom prst="rect">
            <a:avLst/>
          </a:prstGeom>
          <a:noFill/>
          <a:ln w="9525">
            <a:noFill/>
            <a:miter lim="800000"/>
            <a:headEnd/>
            <a:tailEnd/>
          </a:ln>
        </p:spPr>
        <p:txBody>
          <a:bodyPr>
            <a:spAutoFit/>
          </a:bodyPr>
          <a:lstStyle/>
          <a:p>
            <a:r>
              <a:rPr lang="en-US">
                <a:latin typeface="Constantia" pitchFamily="18" charset="0"/>
              </a:rPr>
              <a:t>HA kids can seem to be bundles of raw nerves</a:t>
            </a:r>
          </a:p>
          <a:p>
            <a:endParaRPr lang="en-US">
              <a:latin typeface="Constantia" pitchFamily="18" charset="0"/>
            </a:endParaRPr>
          </a:p>
        </p:txBody>
      </p:sp>
      <p:graphicFrame>
        <p:nvGraphicFramePr>
          <p:cNvPr id="8" name="Table 7"/>
          <p:cNvGraphicFramePr>
            <a:graphicFrameLocks noGrp="1"/>
          </p:cNvGraphicFramePr>
          <p:nvPr/>
        </p:nvGraphicFramePr>
        <p:xfrm>
          <a:off x="1600200" y="3810000"/>
          <a:ext cx="6096000" cy="2595563"/>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en-US" dirty="0" smtClean="0"/>
                        <a:t>All Children Experience:</a:t>
                      </a:r>
                      <a:endParaRPr lang="en-US" dirty="0"/>
                    </a:p>
                  </a:txBody>
                  <a:tcPr/>
                </a:tc>
                <a:tc>
                  <a:txBody>
                    <a:bodyPr/>
                    <a:lstStyle/>
                    <a:p>
                      <a:r>
                        <a:rPr lang="en-US" dirty="0" smtClean="0"/>
                        <a:t>HA experience is:</a:t>
                      </a:r>
                      <a:endParaRPr lang="en-US" dirty="0"/>
                    </a:p>
                  </a:txBody>
                  <a:tcPr/>
                </a:tc>
              </a:tr>
              <a:tr h="370840">
                <a:tc>
                  <a:txBody>
                    <a:bodyPr/>
                    <a:lstStyle/>
                    <a:p>
                      <a:r>
                        <a:rPr lang="en-US" dirty="0" smtClean="0"/>
                        <a:t>Stress</a:t>
                      </a:r>
                      <a:endParaRPr lang="en-US" dirty="0"/>
                    </a:p>
                  </a:txBody>
                  <a:tcPr/>
                </a:tc>
                <a:tc>
                  <a:txBody>
                    <a:bodyPr/>
                    <a:lstStyle/>
                    <a:p>
                      <a:r>
                        <a:rPr lang="en-US" dirty="0" smtClean="0"/>
                        <a:t>More</a:t>
                      </a:r>
                      <a:endParaRPr lang="en-US" dirty="0"/>
                    </a:p>
                  </a:txBody>
                  <a:tcPr/>
                </a:tc>
              </a:tr>
              <a:tr h="370840">
                <a:tc>
                  <a:txBody>
                    <a:bodyPr/>
                    <a:lstStyle/>
                    <a:p>
                      <a:r>
                        <a:rPr lang="en-US" dirty="0" smtClean="0"/>
                        <a:t>Depression</a:t>
                      </a:r>
                      <a:endParaRPr lang="en-US" dirty="0"/>
                    </a:p>
                  </a:txBody>
                  <a:tcPr/>
                </a:tc>
                <a:tc>
                  <a:txBody>
                    <a:bodyPr/>
                    <a:lstStyle/>
                    <a:p>
                      <a:r>
                        <a:rPr lang="en-US" dirty="0" smtClean="0"/>
                        <a:t>Deeper</a:t>
                      </a:r>
                    </a:p>
                  </a:txBody>
                  <a:tcPr/>
                </a:tc>
              </a:tr>
              <a:tr h="370840">
                <a:tc>
                  <a:txBody>
                    <a:bodyPr/>
                    <a:lstStyle/>
                    <a:p>
                      <a:r>
                        <a:rPr lang="en-US" dirty="0" smtClean="0"/>
                        <a:t>Perfectionism</a:t>
                      </a:r>
                      <a:endParaRPr lang="en-US" dirty="0"/>
                    </a:p>
                  </a:txBody>
                  <a:tcPr/>
                </a:tc>
                <a:tc>
                  <a:txBody>
                    <a:bodyPr/>
                    <a:lstStyle/>
                    <a:p>
                      <a:r>
                        <a:rPr lang="en-US" dirty="0" smtClean="0"/>
                        <a:t>More intense</a:t>
                      </a:r>
                      <a:endParaRPr lang="en-US" dirty="0"/>
                    </a:p>
                  </a:txBody>
                  <a:tcPr/>
                </a:tc>
              </a:tr>
              <a:tr h="370840">
                <a:tc>
                  <a:txBody>
                    <a:bodyPr/>
                    <a:lstStyle/>
                    <a:p>
                      <a:r>
                        <a:rPr lang="en-US" dirty="0" smtClean="0"/>
                        <a:t>Friendship</a:t>
                      </a:r>
                      <a:r>
                        <a:rPr lang="en-US" baseline="0" dirty="0" smtClean="0"/>
                        <a:t> Issues</a:t>
                      </a:r>
                      <a:endParaRPr lang="en-US" dirty="0"/>
                    </a:p>
                  </a:txBody>
                  <a:tcPr/>
                </a:tc>
                <a:tc>
                  <a:txBody>
                    <a:bodyPr/>
                    <a:lstStyle/>
                    <a:p>
                      <a:r>
                        <a:rPr lang="en-US" dirty="0" smtClean="0"/>
                        <a:t>More Painful Loneliness</a:t>
                      </a:r>
                      <a:endParaRPr lang="en-US" dirty="0"/>
                    </a:p>
                  </a:txBody>
                  <a:tcPr/>
                </a:tc>
              </a:tr>
              <a:tr h="370840">
                <a:tc>
                  <a:txBody>
                    <a:bodyPr/>
                    <a:lstStyle/>
                    <a:p>
                      <a:r>
                        <a:rPr lang="en-US" dirty="0" smtClean="0"/>
                        <a:t>Self-esteem Issues</a:t>
                      </a:r>
                      <a:endParaRPr lang="en-US" dirty="0"/>
                    </a:p>
                  </a:txBody>
                  <a:tcPr/>
                </a:tc>
                <a:tc>
                  <a:txBody>
                    <a:bodyPr/>
                    <a:lstStyle/>
                    <a:p>
                      <a:r>
                        <a:rPr lang="en-US" dirty="0" smtClean="0"/>
                        <a:t>Lower</a:t>
                      </a:r>
                      <a:endParaRPr lang="en-US" dirty="0"/>
                    </a:p>
                  </a:txBody>
                  <a:tcPr/>
                </a:tc>
              </a:tr>
              <a:tr h="370840">
                <a:tc>
                  <a:txBody>
                    <a:bodyPr/>
                    <a:lstStyle/>
                    <a:p>
                      <a:r>
                        <a:rPr lang="en-US" dirty="0" smtClean="0"/>
                        <a:t>Lack of motivation</a:t>
                      </a:r>
                      <a:endParaRPr lang="en-US" dirty="0"/>
                    </a:p>
                  </a:txBody>
                  <a:tcPr/>
                </a:tc>
                <a:tc>
                  <a:txBody>
                    <a:bodyPr/>
                    <a:lstStyle/>
                    <a:p>
                      <a:r>
                        <a:rPr lang="en-US" dirty="0" smtClean="0"/>
                        <a:t>Greater </a:t>
                      </a:r>
                      <a:r>
                        <a:rPr lang="en-US" baseline="0" dirty="0" smtClean="0"/>
                        <a:t> when not interested</a:t>
                      </a:r>
                      <a:endParaRPr lang="en-US" dirty="0"/>
                    </a:p>
                  </a:txBody>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704850"/>
            <a:ext cx="8229600" cy="742950"/>
          </a:xfrm>
        </p:spPr>
        <p:txBody>
          <a:bodyPr/>
          <a:lstStyle/>
          <a:p>
            <a:pPr eaLnBrk="1" hangingPunct="1"/>
            <a:r>
              <a:rPr lang="en-US" sz="3600" smtClean="0"/>
              <a:t>Accepting Children with High Abilities</a:t>
            </a:r>
          </a:p>
        </p:txBody>
      </p:sp>
      <p:sp>
        <p:nvSpPr>
          <p:cNvPr id="3" name="Content Placeholder 2"/>
          <p:cNvSpPr>
            <a:spLocks noGrp="1"/>
          </p:cNvSpPr>
          <p:nvPr>
            <p:ph sz="half" idx="1"/>
          </p:nvPr>
        </p:nvSpPr>
        <p:spPr>
          <a:xfrm>
            <a:off x="457200" y="1920875"/>
            <a:ext cx="4038600" cy="4433888"/>
          </a:xfrm>
        </p:spPr>
        <p:txBody>
          <a:bodyPr>
            <a:normAutofit fontScale="92500" lnSpcReduction="20000"/>
          </a:bodyPr>
          <a:lstStyle/>
          <a:p>
            <a:pPr marL="274320" indent="-274320" eaLnBrk="1" fontAlgn="auto" hangingPunct="1">
              <a:spcAft>
                <a:spcPts val="0"/>
              </a:spcAft>
              <a:buClr>
                <a:schemeClr val="accent3"/>
              </a:buClr>
              <a:buFont typeface="Wingdings 2"/>
              <a:buNone/>
              <a:defRPr/>
            </a:pPr>
            <a:r>
              <a:rPr lang="en-US" dirty="0" smtClean="0"/>
              <a:t>Accepting children who challenge, interrupt, argue and sometimes outshine you can be exhausting!</a:t>
            </a:r>
          </a:p>
          <a:p>
            <a:pPr marL="274320" indent="-274320" eaLnBrk="1" fontAlgn="auto" hangingPunct="1">
              <a:spcAft>
                <a:spcPts val="0"/>
              </a:spcAft>
              <a:buClr>
                <a:schemeClr val="accent3"/>
              </a:buClr>
              <a:buFont typeface="Wingdings 2"/>
              <a:buNone/>
              <a:defRPr/>
            </a:pPr>
            <a:r>
              <a:rPr lang="en-US" dirty="0" smtClean="0"/>
              <a:t>Challenging behaviors may include:  being overly emotional, intense perfectionism, intolerance of others, disorganized and sloppy, constant questioning and debating, talking, talking, talking, talking, talking, </a:t>
            </a:r>
            <a:r>
              <a:rPr lang="en-US" dirty="0" err="1" smtClean="0"/>
              <a:t>talking,talking,talking</a:t>
            </a:r>
            <a:endParaRPr lang="en-US" dirty="0"/>
          </a:p>
        </p:txBody>
      </p:sp>
      <p:pic>
        <p:nvPicPr>
          <p:cNvPr id="22532" name="Content Placeholder 4" descr="angry parent.jpg"/>
          <p:cNvPicPr>
            <a:picLocks noGrp="1" noChangeAspect="1"/>
          </p:cNvPicPr>
          <p:nvPr>
            <p:ph sz="half" idx="2"/>
          </p:nvPr>
        </p:nvPicPr>
        <p:blipFill>
          <a:blip r:embed="rId2" cstate="print"/>
          <a:srcRect/>
          <a:stretch>
            <a:fillRect/>
          </a:stretch>
        </p:blipFill>
        <p:spPr>
          <a:xfrm>
            <a:off x="5162550" y="1600200"/>
            <a:ext cx="3381375" cy="457200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704850"/>
          </a:xfrm>
        </p:spPr>
        <p:txBody>
          <a:bodyPr>
            <a:normAutofit fontScale="90000"/>
          </a:bodyPr>
          <a:lstStyle/>
          <a:p>
            <a:pPr eaLnBrk="1" fontAlgn="auto" hangingPunct="1">
              <a:spcAft>
                <a:spcPts val="0"/>
              </a:spcAft>
              <a:defRPr/>
            </a:pPr>
            <a:r>
              <a:rPr lang="en-US" dirty="0" smtClean="0"/>
              <a:t>Characteristics of High Ability:</a:t>
            </a:r>
            <a:endParaRPr lang="en-US" dirty="0"/>
          </a:p>
        </p:txBody>
      </p:sp>
      <p:sp>
        <p:nvSpPr>
          <p:cNvPr id="3" name="Content Placeholder 2"/>
          <p:cNvSpPr>
            <a:spLocks noGrp="1"/>
          </p:cNvSpPr>
          <p:nvPr>
            <p:ph idx="1"/>
          </p:nvPr>
        </p:nvSpPr>
        <p:spPr>
          <a:xfrm>
            <a:off x="381000" y="1676400"/>
            <a:ext cx="8229600" cy="4876800"/>
          </a:xfrm>
        </p:spPr>
        <p:txBody>
          <a:bodyPr>
            <a:normAutofit lnSpcReduction="10000"/>
          </a:bodyPr>
          <a:lstStyle/>
          <a:p>
            <a:pPr marL="274320" indent="-274320" eaLnBrk="1" fontAlgn="auto" hangingPunct="1">
              <a:spcAft>
                <a:spcPts val="0"/>
              </a:spcAft>
              <a:buClr>
                <a:schemeClr val="accent3"/>
              </a:buClr>
              <a:buFont typeface="Wingdings 2"/>
              <a:buChar char=""/>
              <a:defRPr/>
            </a:pPr>
            <a:r>
              <a:rPr lang="en-US" sz="1800" dirty="0" smtClean="0"/>
              <a:t>Children learn to read early, with better  comprehension of the nuances of  language-many know how to read before entering school</a:t>
            </a:r>
          </a:p>
          <a:p>
            <a:pPr marL="274320" indent="-274320" eaLnBrk="1" fontAlgn="auto" hangingPunct="1">
              <a:spcAft>
                <a:spcPts val="0"/>
              </a:spcAft>
              <a:buClr>
                <a:schemeClr val="accent3"/>
              </a:buClr>
              <a:buFont typeface="Wingdings 2"/>
              <a:buChar char=""/>
              <a:defRPr/>
            </a:pPr>
            <a:r>
              <a:rPr lang="en-US" sz="1800" dirty="0" smtClean="0"/>
              <a:t>They read widely, quickly, intensely and have large vocabularies</a:t>
            </a:r>
          </a:p>
          <a:p>
            <a:pPr marL="274320" indent="-274320" eaLnBrk="1" fontAlgn="auto" hangingPunct="1">
              <a:spcAft>
                <a:spcPts val="0"/>
              </a:spcAft>
              <a:buClr>
                <a:schemeClr val="accent3"/>
              </a:buClr>
              <a:buFont typeface="Wingdings 2"/>
              <a:buChar char=""/>
              <a:defRPr/>
            </a:pPr>
            <a:r>
              <a:rPr lang="en-US" sz="1800" dirty="0" smtClean="0"/>
              <a:t>Common basic skills are often learned better, more quickly with less practice</a:t>
            </a:r>
          </a:p>
          <a:p>
            <a:pPr marL="274320" indent="-274320" eaLnBrk="1" fontAlgn="auto" hangingPunct="1">
              <a:spcAft>
                <a:spcPts val="0"/>
              </a:spcAft>
              <a:buClr>
                <a:schemeClr val="accent3"/>
              </a:buClr>
              <a:buFont typeface="Wingdings 2"/>
              <a:buChar char=""/>
              <a:defRPr/>
            </a:pPr>
            <a:r>
              <a:rPr lang="en-US" sz="1800" dirty="0" smtClean="0"/>
              <a:t>Children can better construct and handle abstractions</a:t>
            </a:r>
          </a:p>
          <a:p>
            <a:pPr marL="274320" indent="-274320" eaLnBrk="1" fontAlgn="auto" hangingPunct="1">
              <a:spcAft>
                <a:spcPts val="0"/>
              </a:spcAft>
              <a:buClr>
                <a:schemeClr val="accent3"/>
              </a:buClr>
              <a:buFont typeface="Wingdings 2"/>
              <a:buChar char=""/>
              <a:defRPr/>
            </a:pPr>
            <a:r>
              <a:rPr lang="en-US" sz="1800" dirty="0" smtClean="0"/>
              <a:t>They often pick up and interpret nonverbal cues and can draw inferences that</a:t>
            </a:r>
          </a:p>
          <a:p>
            <a:pPr marL="274320" indent="-274320" eaLnBrk="1" fontAlgn="auto" hangingPunct="1">
              <a:spcAft>
                <a:spcPts val="0"/>
              </a:spcAft>
              <a:buClr>
                <a:schemeClr val="accent3"/>
              </a:buClr>
              <a:buFont typeface="Wingdings 2"/>
              <a:buNone/>
              <a:defRPr/>
            </a:pPr>
            <a:r>
              <a:rPr lang="en-US" sz="1800" dirty="0" smtClean="0"/>
              <a:t>          other children may need spelled out for them</a:t>
            </a:r>
          </a:p>
          <a:p>
            <a:pPr marL="274320" indent="-274320" eaLnBrk="1" fontAlgn="auto" hangingPunct="1">
              <a:spcAft>
                <a:spcPts val="0"/>
              </a:spcAft>
              <a:buClr>
                <a:schemeClr val="accent3"/>
              </a:buClr>
              <a:buFont typeface="Wingdings 2"/>
              <a:buChar char=""/>
              <a:defRPr/>
            </a:pPr>
            <a:r>
              <a:rPr lang="en-US" sz="1800" dirty="0" smtClean="0"/>
              <a:t>They take less for granted and seek the “</a:t>
            </a:r>
            <a:r>
              <a:rPr lang="en-US" sz="1800" dirty="0" err="1" smtClean="0"/>
              <a:t>hows</a:t>
            </a:r>
            <a:r>
              <a:rPr lang="en-US" sz="1800" dirty="0" smtClean="0"/>
              <a:t>” and “whys”</a:t>
            </a:r>
          </a:p>
          <a:p>
            <a:pPr marL="274320" indent="-274320" eaLnBrk="1" fontAlgn="auto" hangingPunct="1">
              <a:spcAft>
                <a:spcPts val="0"/>
              </a:spcAft>
              <a:buClr>
                <a:schemeClr val="accent3"/>
              </a:buClr>
              <a:buFont typeface="Wingdings 2"/>
              <a:buChar char=""/>
              <a:defRPr/>
            </a:pPr>
            <a:r>
              <a:rPr lang="en-US" sz="1800" dirty="0" smtClean="0"/>
              <a:t>They sometimes can work independently and concentrate for longer periods</a:t>
            </a:r>
          </a:p>
          <a:p>
            <a:pPr marL="274320" indent="-274320" eaLnBrk="1" fontAlgn="auto" hangingPunct="1">
              <a:spcAft>
                <a:spcPts val="0"/>
              </a:spcAft>
              <a:buClr>
                <a:schemeClr val="accent3"/>
              </a:buClr>
              <a:buFont typeface="Wingdings 2"/>
              <a:buChar char=""/>
              <a:defRPr/>
            </a:pPr>
            <a:r>
              <a:rPr lang="en-US" sz="1800" dirty="0" smtClean="0"/>
              <a:t>Their interests have a wide range and they are intently focused</a:t>
            </a:r>
          </a:p>
          <a:p>
            <a:pPr marL="274320" indent="-274320" eaLnBrk="1" fontAlgn="auto" hangingPunct="1">
              <a:spcAft>
                <a:spcPts val="0"/>
              </a:spcAft>
              <a:buClr>
                <a:schemeClr val="accent3"/>
              </a:buClr>
              <a:buFont typeface="Wingdings 2"/>
              <a:buChar char=""/>
              <a:defRPr/>
            </a:pPr>
            <a:r>
              <a:rPr lang="en-US" sz="1800" dirty="0" smtClean="0"/>
              <a:t>High energy</a:t>
            </a:r>
          </a:p>
          <a:p>
            <a:pPr marL="274320" indent="-274320" eaLnBrk="1" fontAlgn="auto" hangingPunct="1">
              <a:spcAft>
                <a:spcPts val="0"/>
              </a:spcAft>
              <a:buClr>
                <a:schemeClr val="accent3"/>
              </a:buClr>
              <a:buFont typeface="Wingdings 2"/>
              <a:buChar char=""/>
              <a:defRPr/>
            </a:pPr>
            <a:r>
              <a:rPr lang="en-US" sz="1800" dirty="0" smtClean="0"/>
              <a:t>They usually respond and relate well to others especially those who are older</a:t>
            </a:r>
          </a:p>
          <a:p>
            <a:pPr marL="274320" indent="-274320" eaLnBrk="1" fontAlgn="auto" hangingPunct="1">
              <a:spcAft>
                <a:spcPts val="0"/>
              </a:spcAft>
              <a:buClr>
                <a:schemeClr val="accent3"/>
              </a:buClr>
              <a:buFont typeface="Wingdings 2"/>
              <a:buChar char=""/>
              <a:defRPr/>
            </a:pPr>
            <a:r>
              <a:rPr lang="en-US" sz="1800" dirty="0" smtClean="0"/>
              <a:t>They tackle tasks and problems in a well-organized, goal-directed manner</a:t>
            </a:r>
          </a:p>
          <a:p>
            <a:pPr marL="274320" indent="-274320" eaLnBrk="1" fontAlgn="auto" hangingPunct="1">
              <a:spcAft>
                <a:spcPts val="0"/>
              </a:spcAft>
              <a:buClr>
                <a:schemeClr val="accent3"/>
              </a:buClr>
              <a:buFont typeface="Wingdings 2"/>
              <a:buChar char=""/>
              <a:defRPr/>
            </a:pPr>
            <a:r>
              <a:rPr lang="en-US" sz="1800" dirty="0" smtClean="0"/>
              <a:t>There is an intrinsic motivation to learn, find out, or explore and are often</a:t>
            </a:r>
          </a:p>
          <a:p>
            <a:pPr marL="274320" indent="-274320" eaLnBrk="1" fontAlgn="auto" hangingPunct="1">
              <a:spcAft>
                <a:spcPts val="0"/>
              </a:spcAft>
              <a:buClr>
                <a:schemeClr val="accent3"/>
              </a:buClr>
              <a:buFont typeface="Wingdings 2"/>
              <a:buNone/>
              <a:defRPr/>
            </a:pPr>
            <a:r>
              <a:rPr lang="en-US" sz="1800" dirty="0" smtClean="0"/>
              <a:t>         very </a:t>
            </a:r>
            <a:r>
              <a:rPr lang="en-US" sz="1800" dirty="0" err="1" smtClean="0"/>
              <a:t>perisistent</a:t>
            </a:r>
            <a:r>
              <a:rPr lang="en-US" sz="1800" dirty="0" smtClean="0"/>
              <a:t>.  “I’d rather do it myself” is a common attitude.</a:t>
            </a:r>
          </a:p>
          <a:p>
            <a:pPr marL="274320" indent="-274320" eaLnBrk="1" fontAlgn="auto" hangingPunct="1">
              <a:spcAft>
                <a:spcPts val="0"/>
              </a:spcAft>
              <a:buClr>
                <a:schemeClr val="accent3"/>
              </a:buClr>
              <a:buFont typeface="Wingdings 2"/>
              <a:buChar char=""/>
              <a:defRPr/>
            </a:pPr>
            <a:endParaRPr lang="en-US" sz="1800" dirty="0" smtClean="0"/>
          </a:p>
          <a:p>
            <a:pPr marL="274320" indent="-274320" eaLnBrk="1" fontAlgn="auto" hangingPunct="1">
              <a:spcAft>
                <a:spcPts val="0"/>
              </a:spcAft>
              <a:buClr>
                <a:schemeClr val="accent3"/>
              </a:buClr>
              <a:buFont typeface="Wingdings 2"/>
              <a:buNone/>
              <a:defRPr/>
            </a:pPr>
            <a:endParaRPr lang="en-US" sz="18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704850"/>
            <a:ext cx="8229600" cy="1143000"/>
          </a:xfrm>
        </p:spPr>
        <p:txBody>
          <a:bodyPr/>
          <a:lstStyle/>
          <a:p>
            <a:r>
              <a:rPr lang="en-US" smtClean="0"/>
              <a:t>Emotional Intensity-</a:t>
            </a:r>
            <a:r>
              <a:rPr lang="en-US" sz="1800" smtClean="0"/>
              <a:t>INTENSE REACTIONS </a:t>
            </a:r>
            <a:endParaRPr lang="en-US" smtClean="0"/>
          </a:p>
        </p:txBody>
      </p:sp>
      <p:sp>
        <p:nvSpPr>
          <p:cNvPr id="23555" name="Content Placeholder 2"/>
          <p:cNvSpPr>
            <a:spLocks noGrp="1"/>
          </p:cNvSpPr>
          <p:nvPr>
            <p:ph sz="half" idx="1"/>
          </p:nvPr>
        </p:nvSpPr>
        <p:spPr>
          <a:xfrm>
            <a:off x="457200" y="1920875"/>
            <a:ext cx="4038600" cy="4433888"/>
          </a:xfrm>
        </p:spPr>
        <p:txBody>
          <a:bodyPr/>
          <a:lstStyle/>
          <a:p>
            <a:pPr algn="ctr">
              <a:buFont typeface="Wingdings 2" pitchFamily="18" charset="2"/>
              <a:buNone/>
            </a:pPr>
            <a:r>
              <a:rPr lang="en-US" sz="2000" u="sng" smtClean="0"/>
              <a:t>Negative Reactions</a:t>
            </a:r>
          </a:p>
          <a:p>
            <a:r>
              <a:rPr lang="en-US" sz="2000" smtClean="0"/>
              <a:t>Explosive outbursts</a:t>
            </a:r>
          </a:p>
          <a:p>
            <a:r>
              <a:rPr lang="en-US" sz="2000" smtClean="0"/>
              <a:t>Crying jags</a:t>
            </a:r>
          </a:p>
          <a:p>
            <a:r>
              <a:rPr lang="en-US" sz="2000" smtClean="0"/>
              <a:t>Paralyzing anxiety</a:t>
            </a:r>
          </a:p>
          <a:p>
            <a:r>
              <a:rPr lang="en-US" sz="2000" smtClean="0"/>
              <a:t>Fear</a:t>
            </a:r>
          </a:p>
          <a:p>
            <a:r>
              <a:rPr lang="en-US" sz="2000" u="sng" smtClean="0"/>
              <a:t>Positive Reactions</a:t>
            </a:r>
          </a:p>
          <a:p>
            <a:r>
              <a:rPr lang="en-US" sz="2000" smtClean="0"/>
              <a:t>Giddiness</a:t>
            </a:r>
          </a:p>
          <a:p>
            <a:r>
              <a:rPr lang="en-US" sz="2000" smtClean="0"/>
              <a:t>Highly frenetic energy</a:t>
            </a:r>
          </a:p>
          <a:p>
            <a:r>
              <a:rPr lang="en-US" sz="2000" smtClean="0"/>
              <a:t>Laughter</a:t>
            </a:r>
          </a:p>
          <a:p>
            <a:r>
              <a:rPr lang="en-US" sz="2000" smtClean="0"/>
              <a:t>General happiness/Elation</a:t>
            </a:r>
          </a:p>
          <a:p>
            <a:r>
              <a:rPr lang="en-US" sz="2000" smtClean="0"/>
              <a:t>Overexcitability</a:t>
            </a:r>
          </a:p>
        </p:txBody>
      </p:sp>
      <p:sp>
        <p:nvSpPr>
          <p:cNvPr id="23556" name="Content Placeholder 3"/>
          <p:cNvSpPr>
            <a:spLocks noGrp="1"/>
          </p:cNvSpPr>
          <p:nvPr>
            <p:ph sz="half" idx="2"/>
          </p:nvPr>
        </p:nvSpPr>
        <p:spPr>
          <a:xfrm>
            <a:off x="4648200" y="1920875"/>
            <a:ext cx="4038600" cy="4433888"/>
          </a:xfrm>
        </p:spPr>
        <p:txBody>
          <a:bodyPr/>
          <a:lstStyle/>
          <a:p>
            <a:pPr>
              <a:buFont typeface="Wingdings 2" pitchFamily="18" charset="2"/>
              <a:buNone/>
            </a:pPr>
            <a:r>
              <a:rPr lang="en-US" sz="2000" b="1" smtClean="0"/>
              <a:t>Mood  Swings</a:t>
            </a:r>
          </a:p>
          <a:p>
            <a:pPr>
              <a:buFont typeface="Wingdings 2" pitchFamily="18" charset="2"/>
              <a:buNone/>
            </a:pPr>
            <a:r>
              <a:rPr lang="en-US" sz="2000" b="1" smtClean="0"/>
              <a:t>Physical Responses</a:t>
            </a:r>
            <a:r>
              <a:rPr lang="en-US" sz="2000" smtClean="0"/>
              <a:t>-headaches, stomachaches, nausea, heart palpitations, blushing, sensory sensitivity to tags, socks, etc.</a:t>
            </a:r>
          </a:p>
          <a:p>
            <a:pPr>
              <a:buFont typeface="Wingdings 2" pitchFamily="18" charset="2"/>
              <a:buNone/>
            </a:pPr>
            <a:r>
              <a:rPr lang="en-US" sz="2000" b="1" smtClean="0"/>
              <a:t>Strong Affective Memory-</a:t>
            </a:r>
            <a:r>
              <a:rPr lang="en-US" sz="2000" smtClean="0"/>
              <a:t>remember not just events but feelings associated with event.  They relive feelings of significant moments in their lives over and over again.  Strong attachments to people and things coupled with this memory may make transitions very difficult.</a:t>
            </a:r>
          </a:p>
          <a:p>
            <a:pPr>
              <a:buFont typeface="Wingdings 2" pitchFamily="18" charset="2"/>
              <a:buNone/>
            </a:pPr>
            <a:endParaRPr lang="en-US" b="1"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04850"/>
            <a:ext cx="4953000" cy="666750"/>
          </a:xfrm>
        </p:spPr>
        <p:txBody>
          <a:bodyPr>
            <a:normAutofit fontScale="90000"/>
          </a:bodyPr>
          <a:lstStyle/>
          <a:p>
            <a:pPr eaLnBrk="1" fontAlgn="auto" hangingPunct="1">
              <a:spcAft>
                <a:spcPts val="0"/>
              </a:spcAft>
              <a:defRPr/>
            </a:pPr>
            <a:r>
              <a:rPr lang="en-US" dirty="0" smtClean="0"/>
              <a:t>Helping Your Child</a:t>
            </a:r>
            <a:endParaRPr lang="en-US" dirty="0"/>
          </a:p>
        </p:txBody>
      </p:sp>
      <p:pic>
        <p:nvPicPr>
          <p:cNvPr id="24579" name="Content Placeholder 6" descr="choices.jpg"/>
          <p:cNvPicPr>
            <a:picLocks noGrp="1" noChangeAspect="1"/>
          </p:cNvPicPr>
          <p:nvPr>
            <p:ph idx="1"/>
          </p:nvPr>
        </p:nvPicPr>
        <p:blipFill>
          <a:blip r:embed="rId2" cstate="print"/>
          <a:srcRect/>
          <a:stretch>
            <a:fillRect/>
          </a:stretch>
        </p:blipFill>
        <p:spPr>
          <a:xfrm>
            <a:off x="4495800" y="3048000"/>
            <a:ext cx="3505200" cy="1571625"/>
          </a:xfrm>
        </p:spPr>
      </p:pic>
      <p:sp>
        <p:nvSpPr>
          <p:cNvPr id="24580" name="TextBox 7"/>
          <p:cNvSpPr txBox="1">
            <a:spLocks noChangeArrowheads="1"/>
          </p:cNvSpPr>
          <p:nvPr/>
        </p:nvSpPr>
        <p:spPr bwMode="auto">
          <a:xfrm>
            <a:off x="762000" y="1600200"/>
            <a:ext cx="8077200" cy="1200150"/>
          </a:xfrm>
          <a:prstGeom prst="rect">
            <a:avLst/>
          </a:prstGeom>
          <a:noFill/>
          <a:ln w="9525">
            <a:noFill/>
            <a:miter lim="800000"/>
            <a:headEnd/>
            <a:tailEnd/>
          </a:ln>
        </p:spPr>
        <p:txBody>
          <a:bodyPr>
            <a:spAutoFit/>
          </a:bodyPr>
          <a:lstStyle/>
          <a:p>
            <a:r>
              <a:rPr lang="en-US">
                <a:latin typeface="Constantia" pitchFamily="18" charset="0"/>
              </a:rPr>
              <a:t>High Ability children need to learn how to  -manage their time</a:t>
            </a:r>
          </a:p>
          <a:p>
            <a:r>
              <a:rPr lang="en-US">
                <a:latin typeface="Constantia" pitchFamily="18" charset="0"/>
              </a:rPr>
              <a:t>				           -  stay on track</a:t>
            </a:r>
          </a:p>
          <a:p>
            <a:r>
              <a:rPr lang="en-US">
                <a:latin typeface="Constantia" pitchFamily="18" charset="0"/>
              </a:rPr>
              <a:t>				           -  finish what they start</a:t>
            </a:r>
          </a:p>
          <a:p>
            <a:r>
              <a:rPr lang="en-US">
                <a:latin typeface="Constantia" pitchFamily="18" charset="0"/>
              </a:rPr>
              <a:t>				           -  take responsibility for their actions</a:t>
            </a:r>
          </a:p>
        </p:txBody>
      </p:sp>
      <p:sp>
        <p:nvSpPr>
          <p:cNvPr id="24581" name="TextBox 8"/>
          <p:cNvSpPr txBox="1">
            <a:spLocks noChangeArrowheads="1"/>
          </p:cNvSpPr>
          <p:nvPr/>
        </p:nvSpPr>
        <p:spPr bwMode="auto">
          <a:xfrm>
            <a:off x="685800" y="2133600"/>
            <a:ext cx="3505200" cy="3970338"/>
          </a:xfrm>
          <a:prstGeom prst="rect">
            <a:avLst/>
          </a:prstGeom>
          <a:noFill/>
          <a:ln w="9525">
            <a:noFill/>
            <a:miter lim="800000"/>
            <a:headEnd/>
            <a:tailEnd/>
          </a:ln>
        </p:spPr>
        <p:txBody>
          <a:bodyPr>
            <a:spAutoFit/>
          </a:bodyPr>
          <a:lstStyle/>
          <a:p>
            <a:r>
              <a:rPr lang="en-US">
                <a:latin typeface="Constantia" pitchFamily="18" charset="0"/>
              </a:rPr>
              <a:t>Discipline and Punishment are not the same thing.  Discipline and disciple have the same Latin root meaning-pupil or learner</a:t>
            </a:r>
          </a:p>
          <a:p>
            <a:endParaRPr lang="en-US">
              <a:latin typeface="Constantia" pitchFamily="18" charset="0"/>
            </a:endParaRPr>
          </a:p>
          <a:p>
            <a:r>
              <a:rPr lang="en-US">
                <a:latin typeface="Constantia" pitchFamily="18" charset="0"/>
              </a:rPr>
              <a:t>Help your child learn </a:t>
            </a:r>
          </a:p>
          <a:p>
            <a:r>
              <a:rPr lang="en-US">
                <a:latin typeface="Constantia" pitchFamily="18" charset="0"/>
              </a:rPr>
              <a:t>principles and values by </a:t>
            </a:r>
          </a:p>
          <a:p>
            <a:r>
              <a:rPr lang="en-US">
                <a:latin typeface="Constantia" pitchFamily="18" charset="0"/>
              </a:rPr>
              <a:t>modeling expected behaviors</a:t>
            </a:r>
          </a:p>
          <a:p>
            <a:endParaRPr lang="en-US">
              <a:latin typeface="Constantia" pitchFamily="18" charset="0"/>
            </a:endParaRPr>
          </a:p>
          <a:p>
            <a:r>
              <a:rPr lang="en-US">
                <a:latin typeface="Constantia" pitchFamily="18" charset="0"/>
              </a:rPr>
              <a:t>Remember …students with high abilities have a keen sense of observation and will mimmick what they see the people they love and admire do.</a:t>
            </a:r>
          </a:p>
        </p:txBody>
      </p:sp>
      <p:sp>
        <p:nvSpPr>
          <p:cNvPr id="24582" name="TextBox 9"/>
          <p:cNvSpPr txBox="1">
            <a:spLocks noChangeArrowheads="1"/>
          </p:cNvSpPr>
          <p:nvPr/>
        </p:nvSpPr>
        <p:spPr bwMode="auto">
          <a:xfrm>
            <a:off x="5029200" y="4876800"/>
            <a:ext cx="3581400" cy="1754188"/>
          </a:xfrm>
          <a:prstGeom prst="rect">
            <a:avLst/>
          </a:prstGeom>
          <a:noFill/>
          <a:ln w="9525">
            <a:noFill/>
            <a:miter lim="800000"/>
            <a:headEnd/>
            <a:tailEnd/>
          </a:ln>
        </p:spPr>
        <p:txBody>
          <a:bodyPr>
            <a:spAutoFit/>
          </a:bodyPr>
          <a:lstStyle/>
          <a:p>
            <a:r>
              <a:rPr lang="en-US">
                <a:latin typeface="Constantia" pitchFamily="18" charset="0"/>
              </a:rPr>
              <a:t>If you speak rudely, they will too.</a:t>
            </a:r>
          </a:p>
          <a:p>
            <a:r>
              <a:rPr lang="en-US">
                <a:latin typeface="Constantia" pitchFamily="18" charset="0"/>
              </a:rPr>
              <a:t>If you are judgmental, they most likely will be.</a:t>
            </a:r>
          </a:p>
          <a:p>
            <a:r>
              <a:rPr lang="en-US">
                <a:latin typeface="Constantia" pitchFamily="18" charset="0"/>
              </a:rPr>
              <a:t>If you help others, they will become more compassionate and empathetic.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85800" y="514350"/>
            <a:ext cx="2743200" cy="1162050"/>
          </a:xfrm>
        </p:spPr>
        <p:txBody>
          <a:bodyPr/>
          <a:lstStyle/>
          <a:p>
            <a:pPr eaLnBrk="1" hangingPunct="1"/>
            <a:r>
              <a:rPr lang="en-US" smtClean="0"/>
              <a:t>Power of Words</a:t>
            </a:r>
          </a:p>
        </p:txBody>
      </p:sp>
      <p:sp>
        <p:nvSpPr>
          <p:cNvPr id="25603" name="Text Placeholder 2"/>
          <p:cNvSpPr>
            <a:spLocks noGrp="1"/>
          </p:cNvSpPr>
          <p:nvPr>
            <p:ph type="body" idx="2"/>
          </p:nvPr>
        </p:nvSpPr>
        <p:spPr/>
        <p:txBody>
          <a:bodyPr/>
          <a:lstStyle/>
          <a:p>
            <a:pPr eaLnBrk="1" hangingPunct="1"/>
            <a:r>
              <a:rPr lang="en-US" smtClean="0"/>
              <a:t> Encourage enthusiasm, curiosity and originality.  Do not deflate it.</a:t>
            </a:r>
          </a:p>
          <a:p>
            <a:pPr eaLnBrk="1" hangingPunct="1"/>
            <a:r>
              <a:rPr lang="en-US" smtClean="0"/>
              <a:t> </a:t>
            </a:r>
          </a:p>
          <a:p>
            <a:pPr eaLnBrk="1" hangingPunct="1"/>
            <a:r>
              <a:rPr lang="en-US" smtClean="0"/>
              <a:t>Harsh words really break their spirits.</a:t>
            </a:r>
          </a:p>
          <a:p>
            <a:pPr eaLnBrk="1" hangingPunct="1"/>
            <a:r>
              <a:rPr lang="en-US" smtClean="0"/>
              <a:t>HA kids often need to work through their thoughts and ideas out loud which requires a lot of talking and possibly repeating the same scenario over.  Open ended responses are very helpful:</a:t>
            </a:r>
          </a:p>
          <a:p>
            <a:pPr eaLnBrk="1" hangingPunct="1"/>
            <a:r>
              <a:rPr lang="en-US" smtClean="0"/>
              <a:t>“Oh really, why do you think that happened?”</a:t>
            </a:r>
          </a:p>
          <a:p>
            <a:pPr eaLnBrk="1" hangingPunct="1"/>
            <a:r>
              <a:rPr lang="en-US" smtClean="0"/>
              <a:t>“How do you feel about that?”</a:t>
            </a:r>
          </a:p>
          <a:p>
            <a:pPr eaLnBrk="1" hangingPunct="1"/>
            <a:endParaRPr lang="en-US" smtClean="0"/>
          </a:p>
        </p:txBody>
      </p:sp>
      <p:pic>
        <p:nvPicPr>
          <p:cNvPr id="25604" name="Content Placeholder 4" descr="drama queen.bmp"/>
          <p:cNvPicPr>
            <a:picLocks noGrp="1" noChangeAspect="1"/>
          </p:cNvPicPr>
          <p:nvPr>
            <p:ph sz="half" idx="1"/>
          </p:nvPr>
        </p:nvPicPr>
        <p:blipFill>
          <a:blip r:embed="rId2" cstate="print"/>
          <a:srcRect/>
          <a:stretch>
            <a:fillRect/>
          </a:stretch>
        </p:blipFill>
        <p:spPr>
          <a:xfrm>
            <a:off x="4102100" y="1524000"/>
            <a:ext cx="4267200" cy="4648200"/>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4"/>
          <p:cNvSpPr>
            <a:spLocks noGrp="1"/>
          </p:cNvSpPr>
          <p:nvPr>
            <p:ph type="title"/>
          </p:nvPr>
        </p:nvSpPr>
        <p:spPr>
          <a:xfrm>
            <a:off x="457200" y="704850"/>
            <a:ext cx="3124200" cy="1047750"/>
          </a:xfrm>
        </p:spPr>
        <p:txBody>
          <a:bodyPr/>
          <a:lstStyle/>
          <a:p>
            <a:pPr eaLnBrk="1" hangingPunct="1"/>
            <a:r>
              <a:rPr lang="en-US" smtClean="0"/>
              <a:t>Stress</a:t>
            </a:r>
          </a:p>
        </p:txBody>
      </p:sp>
      <p:sp>
        <p:nvSpPr>
          <p:cNvPr id="6" name="Content Placeholder 5"/>
          <p:cNvSpPr>
            <a:spLocks noGrp="1"/>
          </p:cNvSpPr>
          <p:nvPr>
            <p:ph idx="1"/>
          </p:nvPr>
        </p:nvSpPr>
        <p:spPr/>
        <p:txBody>
          <a:bodyPr>
            <a:normAutofit fontScale="92500" lnSpcReduction="10000"/>
          </a:bodyPr>
          <a:lstStyle/>
          <a:p>
            <a:pPr marL="274320" indent="-274320" eaLnBrk="1" fontAlgn="auto" hangingPunct="1">
              <a:spcAft>
                <a:spcPts val="0"/>
              </a:spcAft>
              <a:buClr>
                <a:schemeClr val="accent3"/>
              </a:buClr>
              <a:buFont typeface="Wingdings 2"/>
              <a:buChar char=""/>
              <a:defRPr/>
            </a:pPr>
            <a:r>
              <a:rPr lang="en-US" sz="2000" dirty="0" smtClean="0"/>
              <a:t>Master Challenges</a:t>
            </a:r>
          </a:p>
          <a:p>
            <a:pPr marL="274320" indent="-274320" eaLnBrk="1" fontAlgn="auto" hangingPunct="1">
              <a:spcAft>
                <a:spcPts val="0"/>
              </a:spcAft>
              <a:buClr>
                <a:schemeClr val="accent3"/>
              </a:buClr>
              <a:buFont typeface="Wingdings 2"/>
              <a:buChar char=""/>
              <a:defRPr/>
            </a:pPr>
            <a:r>
              <a:rPr lang="en-US" sz="2000" dirty="0" smtClean="0"/>
              <a:t>Meet Goals and Deadlines</a:t>
            </a:r>
          </a:p>
          <a:p>
            <a:pPr marL="274320" indent="-274320" eaLnBrk="1" fontAlgn="auto" hangingPunct="1">
              <a:spcAft>
                <a:spcPts val="0"/>
              </a:spcAft>
              <a:buClr>
                <a:schemeClr val="accent3"/>
              </a:buClr>
              <a:buFont typeface="Wingdings 2"/>
              <a:buChar char=""/>
              <a:defRPr/>
            </a:pPr>
            <a:r>
              <a:rPr lang="en-US" sz="2000" dirty="0" smtClean="0"/>
              <a:t>Behave Responsibly</a:t>
            </a:r>
          </a:p>
          <a:p>
            <a:pPr marL="274320" indent="-274320" eaLnBrk="1" fontAlgn="auto" hangingPunct="1">
              <a:spcAft>
                <a:spcPts val="0"/>
              </a:spcAft>
              <a:buClr>
                <a:schemeClr val="accent3"/>
              </a:buClr>
              <a:buFont typeface="Wingdings 2"/>
              <a:buNone/>
              <a:defRPr/>
            </a:pPr>
            <a:r>
              <a:rPr lang="en-US" sz="2000" dirty="0" smtClean="0"/>
              <a:t>Causes:</a:t>
            </a:r>
          </a:p>
          <a:p>
            <a:pPr marL="514350" indent="-514350" eaLnBrk="1" fontAlgn="auto" hangingPunct="1">
              <a:spcAft>
                <a:spcPts val="0"/>
              </a:spcAft>
              <a:buClr>
                <a:schemeClr val="accent3"/>
              </a:buClr>
              <a:buFont typeface="+mj-lt"/>
              <a:buAutoNum type="arabicPeriod"/>
              <a:defRPr/>
            </a:pPr>
            <a:r>
              <a:rPr lang="en-US" sz="2000" dirty="0" smtClean="0"/>
              <a:t>Changes</a:t>
            </a:r>
          </a:p>
          <a:p>
            <a:pPr marL="514350" indent="-514350" eaLnBrk="1" fontAlgn="auto" hangingPunct="1">
              <a:spcAft>
                <a:spcPts val="0"/>
              </a:spcAft>
              <a:buClr>
                <a:schemeClr val="accent3"/>
              </a:buClr>
              <a:buFont typeface="+mj-lt"/>
              <a:buAutoNum type="arabicPeriod"/>
              <a:defRPr/>
            </a:pPr>
            <a:r>
              <a:rPr lang="en-US" sz="2000" dirty="0" smtClean="0"/>
              <a:t>Expectations are too high</a:t>
            </a:r>
          </a:p>
          <a:p>
            <a:pPr marL="514350" indent="-514350" eaLnBrk="1" fontAlgn="auto" hangingPunct="1">
              <a:spcAft>
                <a:spcPts val="0"/>
              </a:spcAft>
              <a:buClr>
                <a:schemeClr val="accent3"/>
              </a:buClr>
              <a:buFont typeface="+mj-lt"/>
              <a:buAutoNum type="arabicPeriod"/>
              <a:defRPr/>
            </a:pPr>
            <a:r>
              <a:rPr lang="en-US" sz="2000" dirty="0" smtClean="0"/>
              <a:t>Concern for the world-considerable global awareness, worry about war/disease, starving children, earthquakes, violations of civil rights-they know they have special talents and feel they must use them to solve the world’s problems now</a:t>
            </a:r>
          </a:p>
          <a:p>
            <a:pPr marL="514350" indent="-514350" eaLnBrk="1" fontAlgn="auto" hangingPunct="1">
              <a:spcAft>
                <a:spcPts val="0"/>
              </a:spcAft>
              <a:buClr>
                <a:schemeClr val="accent3"/>
              </a:buClr>
              <a:buFont typeface="+mj-lt"/>
              <a:buAutoNum type="arabicPeriod"/>
              <a:defRPr/>
            </a:pPr>
            <a:r>
              <a:rPr lang="en-US" sz="2000" dirty="0" smtClean="0"/>
              <a:t>Overly intense parent-Reading for many hours is not as effective as reading for a while then attending community events or visiting museums, festivals, children’s theatre, etc.</a:t>
            </a:r>
          </a:p>
          <a:p>
            <a:pPr marL="514350" indent="-514350" eaLnBrk="1" fontAlgn="auto" hangingPunct="1">
              <a:spcAft>
                <a:spcPts val="0"/>
              </a:spcAft>
              <a:buClr>
                <a:schemeClr val="accent3"/>
              </a:buClr>
              <a:buFont typeface="+mj-lt"/>
              <a:buAutoNum type="arabicPeriod"/>
              <a:defRPr/>
            </a:pPr>
            <a:r>
              <a:rPr lang="en-US" sz="2000" dirty="0" smtClean="0"/>
              <a:t>Disconnected parents-Allow the child to raise him/herself</a:t>
            </a:r>
            <a:endParaRPr lang="en-US" sz="2000" dirty="0"/>
          </a:p>
        </p:txBody>
      </p:sp>
      <p:pic>
        <p:nvPicPr>
          <p:cNvPr id="26628" name="Picture 3" descr="stressed fish.jpg"/>
          <p:cNvPicPr>
            <a:picLocks noChangeAspect="1"/>
          </p:cNvPicPr>
          <p:nvPr/>
        </p:nvPicPr>
        <p:blipFill>
          <a:blip r:embed="rId2" cstate="print"/>
          <a:srcRect/>
          <a:stretch>
            <a:fillRect/>
          </a:stretch>
        </p:blipFill>
        <p:spPr bwMode="auto">
          <a:xfrm>
            <a:off x="4724400" y="1136650"/>
            <a:ext cx="3505200" cy="2697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4114800" cy="457200"/>
          </a:xfrm>
        </p:spPr>
        <p:txBody>
          <a:bodyPr>
            <a:normAutofit fontScale="90000"/>
          </a:bodyPr>
          <a:lstStyle/>
          <a:p>
            <a:pPr eaLnBrk="1" fontAlgn="auto" hangingPunct="1">
              <a:spcAft>
                <a:spcPts val="0"/>
              </a:spcAft>
              <a:defRPr/>
            </a:pPr>
            <a:r>
              <a:rPr lang="en-US" dirty="0" smtClean="0"/>
              <a:t>Stress</a:t>
            </a:r>
            <a:endParaRPr lang="en-US" dirty="0"/>
          </a:p>
        </p:txBody>
      </p:sp>
      <p:pic>
        <p:nvPicPr>
          <p:cNvPr id="27651" name="Content Placeholder 3" descr="homework cartoon.jpg"/>
          <p:cNvPicPr>
            <a:picLocks noGrp="1" noChangeAspect="1"/>
          </p:cNvPicPr>
          <p:nvPr>
            <p:ph idx="1"/>
          </p:nvPr>
        </p:nvPicPr>
        <p:blipFill>
          <a:blip r:embed="rId2" cstate="print"/>
          <a:srcRect/>
          <a:stretch>
            <a:fillRect/>
          </a:stretch>
        </p:blipFill>
        <p:spPr>
          <a:xfrm>
            <a:off x="5486400" y="1600200"/>
            <a:ext cx="2986088" cy="2986088"/>
          </a:xfrm>
        </p:spPr>
      </p:pic>
      <p:sp>
        <p:nvSpPr>
          <p:cNvPr id="27652" name="TextBox 4"/>
          <p:cNvSpPr txBox="1">
            <a:spLocks noChangeArrowheads="1"/>
          </p:cNvSpPr>
          <p:nvPr/>
        </p:nvSpPr>
        <p:spPr bwMode="auto">
          <a:xfrm>
            <a:off x="381000" y="1295400"/>
            <a:ext cx="5029200" cy="5354638"/>
          </a:xfrm>
          <a:prstGeom prst="rect">
            <a:avLst/>
          </a:prstGeom>
          <a:noFill/>
          <a:ln w="9525">
            <a:noFill/>
            <a:miter lim="800000"/>
            <a:headEnd/>
            <a:tailEnd/>
          </a:ln>
        </p:spPr>
        <p:txBody>
          <a:bodyPr>
            <a:spAutoFit/>
          </a:bodyPr>
          <a:lstStyle/>
          <a:p>
            <a:pPr marL="342900" indent="-342900">
              <a:buFontTx/>
              <a:buAutoNum type="arabicPeriod" startAt="6"/>
            </a:pPr>
            <a:r>
              <a:rPr lang="en-US">
                <a:latin typeface="Constantia" pitchFamily="18" charset="0"/>
              </a:rPr>
              <a:t>Too many activities scheduled</a:t>
            </a:r>
          </a:p>
          <a:p>
            <a:pPr marL="342900" indent="-342900">
              <a:buFontTx/>
              <a:buAutoNum type="arabicPeriod" startAt="6"/>
            </a:pPr>
            <a:r>
              <a:rPr lang="en-US">
                <a:latin typeface="Constantia" pitchFamily="18" charset="0"/>
              </a:rPr>
              <a:t>Lack of fit</a:t>
            </a:r>
          </a:p>
          <a:p>
            <a:pPr marL="342900" indent="-342900">
              <a:buFontTx/>
              <a:buAutoNum type="arabicPeriod" startAt="6"/>
            </a:pPr>
            <a:r>
              <a:rPr lang="en-US">
                <a:latin typeface="Constantia" pitchFamily="18" charset="0"/>
              </a:rPr>
              <a:t>Boredom</a:t>
            </a:r>
          </a:p>
          <a:p>
            <a:pPr marL="342900" indent="-342900">
              <a:buFontTx/>
              <a:buAutoNum type="arabicPeriod" startAt="6"/>
            </a:pPr>
            <a:r>
              <a:rPr lang="en-US">
                <a:latin typeface="Constantia" pitchFamily="18" charset="0"/>
              </a:rPr>
              <a:t>Needless rigidity (clock on wall activity)</a:t>
            </a:r>
          </a:p>
          <a:p>
            <a:pPr marL="342900" indent="-342900">
              <a:buFontTx/>
              <a:buAutoNum type="arabicPeriod" startAt="6"/>
            </a:pPr>
            <a:r>
              <a:rPr lang="en-US">
                <a:latin typeface="Constantia" pitchFamily="18" charset="0"/>
              </a:rPr>
              <a:t>Loneliness</a:t>
            </a:r>
          </a:p>
          <a:p>
            <a:pPr marL="342900" indent="-342900"/>
            <a:r>
              <a:rPr lang="en-US" b="1">
                <a:latin typeface="Constantia" pitchFamily="18" charset="0"/>
              </a:rPr>
              <a:t>WHAT DOES STRESS LOOK LIKE?</a:t>
            </a:r>
          </a:p>
          <a:p>
            <a:pPr marL="342900" indent="-342900">
              <a:buFont typeface="Arial" charset="0"/>
              <a:buChar char="•"/>
            </a:pPr>
            <a:r>
              <a:rPr lang="en-US">
                <a:latin typeface="Constantia" pitchFamily="18" charset="0"/>
              </a:rPr>
              <a:t>Hyperactivity     </a:t>
            </a:r>
          </a:p>
          <a:p>
            <a:pPr marL="342900" indent="-342900">
              <a:buFont typeface="Arial" charset="0"/>
              <a:buChar char="•"/>
            </a:pPr>
            <a:r>
              <a:rPr lang="en-US">
                <a:latin typeface="Constantia" pitchFamily="18" charset="0"/>
              </a:rPr>
              <a:t>Clingy      </a:t>
            </a:r>
          </a:p>
          <a:p>
            <a:pPr marL="342900" indent="-342900">
              <a:buFont typeface="Arial" charset="0"/>
              <a:buChar char="•"/>
            </a:pPr>
            <a:r>
              <a:rPr lang="en-US">
                <a:latin typeface="Constantia" pitchFamily="18" charset="0"/>
              </a:rPr>
              <a:t>Bored and Unmotivated </a:t>
            </a:r>
          </a:p>
          <a:p>
            <a:pPr marL="342900" indent="-342900">
              <a:buFont typeface="Arial" charset="0"/>
              <a:buChar char="•"/>
            </a:pPr>
            <a:r>
              <a:rPr lang="en-US">
                <a:latin typeface="Constantia" pitchFamily="18" charset="0"/>
              </a:rPr>
              <a:t>Crying	 </a:t>
            </a:r>
          </a:p>
          <a:p>
            <a:pPr marL="342900" indent="-342900">
              <a:buFont typeface="Arial" charset="0"/>
              <a:buChar char="•"/>
            </a:pPr>
            <a:r>
              <a:rPr lang="en-US">
                <a:latin typeface="Constantia" pitchFamily="18" charset="0"/>
              </a:rPr>
              <a:t>Appetite/Sleeping Changes    </a:t>
            </a:r>
          </a:p>
          <a:p>
            <a:pPr marL="342900" indent="-342900">
              <a:buFont typeface="Arial" charset="0"/>
              <a:buChar char="•"/>
            </a:pPr>
            <a:r>
              <a:rPr lang="en-US">
                <a:latin typeface="Constantia" pitchFamily="18" charset="0"/>
              </a:rPr>
              <a:t>Eye-Blinking</a:t>
            </a:r>
          </a:p>
          <a:p>
            <a:pPr marL="342900" indent="-342900">
              <a:buFont typeface="Arial" charset="0"/>
              <a:buChar char="•"/>
            </a:pPr>
            <a:r>
              <a:rPr lang="en-US">
                <a:latin typeface="Constantia" pitchFamily="18" charset="0"/>
              </a:rPr>
              <a:t>Sullen/Withdrawn    </a:t>
            </a:r>
          </a:p>
          <a:p>
            <a:pPr marL="342900" indent="-342900">
              <a:buFont typeface="Arial" charset="0"/>
              <a:buChar char="•"/>
            </a:pPr>
            <a:r>
              <a:rPr lang="en-US">
                <a:latin typeface="Constantia" pitchFamily="18" charset="0"/>
              </a:rPr>
              <a:t>Constant Worrying    </a:t>
            </a:r>
          </a:p>
          <a:p>
            <a:pPr marL="342900" indent="-342900">
              <a:buFont typeface="Arial" charset="0"/>
              <a:buChar char="•"/>
            </a:pPr>
            <a:r>
              <a:rPr lang="en-US">
                <a:latin typeface="Constantia" pitchFamily="18" charset="0"/>
              </a:rPr>
              <a:t>Bed Wetting</a:t>
            </a:r>
          </a:p>
          <a:p>
            <a:pPr marL="342900" indent="-342900">
              <a:buFont typeface="Arial" charset="0"/>
              <a:buChar char="•"/>
            </a:pPr>
            <a:r>
              <a:rPr lang="en-US">
                <a:latin typeface="Constantia" pitchFamily="18" charset="0"/>
              </a:rPr>
              <a:t>Not wanting to go to school     </a:t>
            </a:r>
          </a:p>
          <a:p>
            <a:pPr marL="342900" indent="-342900">
              <a:buFont typeface="Arial" charset="0"/>
              <a:buChar char="•"/>
            </a:pPr>
            <a:r>
              <a:rPr lang="en-US">
                <a:latin typeface="Constantia" pitchFamily="18" charset="0"/>
              </a:rPr>
              <a:t>Anger   </a:t>
            </a:r>
          </a:p>
          <a:p>
            <a:pPr marL="342900" indent="-342900">
              <a:buFont typeface="Arial" charset="0"/>
              <a:buChar char="•"/>
            </a:pPr>
            <a:r>
              <a:rPr lang="en-US">
                <a:latin typeface="Constantia" pitchFamily="18" charset="0"/>
              </a:rPr>
              <a:t>Overwhelmed</a:t>
            </a:r>
          </a:p>
          <a:p>
            <a:pPr marL="342900" indent="-342900">
              <a:buFontTx/>
              <a:buAutoNum type="arabicPeriod" startAt="6"/>
            </a:pPr>
            <a:endParaRPr lang="en-US">
              <a:latin typeface="Constantia"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rot="20204302">
            <a:off x="523875" y="862013"/>
            <a:ext cx="2212975" cy="2530475"/>
          </a:xfrm>
        </p:spPr>
        <p:txBody>
          <a:bodyPr>
            <a:normAutofit fontScale="90000"/>
          </a:bodyPr>
          <a:lstStyle/>
          <a:p>
            <a:pPr eaLnBrk="1" fontAlgn="auto" hangingPunct="1">
              <a:spcAft>
                <a:spcPts val="0"/>
              </a:spcAft>
              <a:buFont typeface="Arial" pitchFamily="34" charset="0"/>
              <a:buChar char="•"/>
              <a:defRPr/>
            </a:pP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1</a:t>
            </a:r>
            <a:r>
              <a:rPr lang="en-US" dirty="0" smtClean="0">
                <a:solidFill>
                  <a:schemeClr val="accent1"/>
                </a:solidFill>
              </a:rPr>
              <a:t>.  Teach Relaxation</a:t>
            </a:r>
            <a:br>
              <a:rPr lang="en-US" dirty="0" smtClean="0">
                <a:solidFill>
                  <a:schemeClr val="accent1"/>
                </a:solidFill>
              </a:rPr>
            </a:br>
            <a:r>
              <a:rPr lang="en-US" dirty="0" smtClean="0">
                <a:solidFill>
                  <a:schemeClr val="accent1"/>
                </a:solidFill>
              </a:rPr>
              <a:t>2. Teach kids they are human and part of living is making mistakes.  Mistakes are for learning and sometimes get us closer to the correct answer!</a:t>
            </a:r>
            <a:endParaRPr lang="en-US" dirty="0">
              <a:solidFill>
                <a:schemeClr val="accent1"/>
              </a:solidFill>
            </a:endParaRPr>
          </a:p>
        </p:txBody>
      </p:sp>
      <p:sp>
        <p:nvSpPr>
          <p:cNvPr id="6" name="Text Placeholder 5"/>
          <p:cNvSpPr>
            <a:spLocks noGrp="1"/>
          </p:cNvSpPr>
          <p:nvPr>
            <p:ph type="body" sz="half" idx="2"/>
          </p:nvPr>
        </p:nvSpPr>
        <p:spPr>
          <a:xfrm rot="20294326">
            <a:off x="609600" y="3657600"/>
            <a:ext cx="2209800" cy="2743200"/>
          </a:xfrm>
        </p:spPr>
        <p:txBody>
          <a:bodyPr>
            <a:normAutofit fontScale="70000" lnSpcReduction="20000"/>
          </a:bodyPr>
          <a:lstStyle/>
          <a:p>
            <a:pPr eaLnBrk="1" fontAlgn="auto" hangingPunct="1">
              <a:spcAft>
                <a:spcPts val="0"/>
              </a:spcAft>
              <a:buClr>
                <a:schemeClr val="accent3"/>
              </a:buClr>
              <a:defRPr/>
            </a:pPr>
            <a:r>
              <a:rPr lang="en-US" sz="1800" b="1" dirty="0" smtClean="0">
                <a:latin typeface="+mj-lt"/>
              </a:rPr>
              <a:t>3.  </a:t>
            </a:r>
            <a:r>
              <a:rPr lang="en-US" sz="2600" b="1" dirty="0" smtClean="0">
                <a:latin typeface="+mj-lt"/>
              </a:rPr>
              <a:t> </a:t>
            </a:r>
            <a:r>
              <a:rPr lang="en-US" sz="2600" b="1" dirty="0" smtClean="0">
                <a:solidFill>
                  <a:srgbClr val="0070C0"/>
                </a:solidFill>
                <a:latin typeface="+mj-lt"/>
              </a:rPr>
              <a:t>De-stress by engaging in activities such as Yoga, journaling, exercising, counting, Karate, playing a musical instrument, listening to music, going for a walk or running, sing, or dance, take a bath, talk to someone you trust</a:t>
            </a:r>
            <a:r>
              <a:rPr lang="en-US" sz="2100" b="1" dirty="0" smtClean="0">
                <a:solidFill>
                  <a:srgbClr val="0070C0"/>
                </a:solidFill>
              </a:rPr>
              <a:t>!</a:t>
            </a:r>
            <a:endParaRPr lang="en-US" sz="2100" b="1" dirty="0">
              <a:solidFill>
                <a:srgbClr val="0070C0"/>
              </a:solidFill>
            </a:endParaRPr>
          </a:p>
        </p:txBody>
      </p:sp>
      <p:pic>
        <p:nvPicPr>
          <p:cNvPr id="28676" name="Picture Placeholder 6" descr="recess.jpg"/>
          <p:cNvPicPr>
            <a:picLocks noGrp="1" noChangeAspect="1"/>
          </p:cNvPicPr>
          <p:nvPr>
            <p:ph type="pic" idx="1"/>
          </p:nvPr>
        </p:nvPicPr>
        <p:blipFill>
          <a:blip r:embed="rId2" cstate="print"/>
          <a:srcRect t="9038" b="9038"/>
          <a:stretch>
            <a:fillRect/>
          </a:stretch>
        </p:blipFill>
        <p:spPr>
          <a:xfrm rot="420000">
            <a:off x="6383338" y="1376363"/>
            <a:ext cx="1852612" cy="1577975"/>
          </a:xfrm>
        </p:spPr>
      </p:pic>
      <p:pic>
        <p:nvPicPr>
          <p:cNvPr id="28677" name="Picture 7" descr="family christmas carolling.jpg"/>
          <p:cNvPicPr>
            <a:picLocks noChangeAspect="1"/>
          </p:cNvPicPr>
          <p:nvPr/>
        </p:nvPicPr>
        <p:blipFill>
          <a:blip r:embed="rId3" cstate="print"/>
          <a:srcRect/>
          <a:stretch>
            <a:fillRect/>
          </a:stretch>
        </p:blipFill>
        <p:spPr bwMode="auto">
          <a:xfrm>
            <a:off x="4191000" y="1219200"/>
            <a:ext cx="1608138" cy="1695450"/>
          </a:xfrm>
          <a:prstGeom prst="rect">
            <a:avLst/>
          </a:prstGeom>
          <a:noFill/>
          <a:ln w="9525">
            <a:noFill/>
            <a:miter lim="800000"/>
            <a:headEnd/>
            <a:tailEnd/>
          </a:ln>
        </p:spPr>
      </p:pic>
      <p:pic>
        <p:nvPicPr>
          <p:cNvPr id="28678" name="Picture 8" descr="writing.jpg"/>
          <p:cNvPicPr>
            <a:picLocks noChangeAspect="1"/>
          </p:cNvPicPr>
          <p:nvPr/>
        </p:nvPicPr>
        <p:blipFill>
          <a:blip r:embed="rId4" cstate="print"/>
          <a:srcRect/>
          <a:stretch>
            <a:fillRect/>
          </a:stretch>
        </p:blipFill>
        <p:spPr bwMode="auto">
          <a:xfrm>
            <a:off x="6477000" y="3810000"/>
            <a:ext cx="1524000" cy="1524000"/>
          </a:xfrm>
          <a:prstGeom prst="rect">
            <a:avLst/>
          </a:prstGeom>
          <a:noFill/>
          <a:ln w="9525">
            <a:noFill/>
            <a:miter lim="800000"/>
            <a:headEnd/>
            <a:tailEnd/>
          </a:ln>
        </p:spPr>
      </p:pic>
      <p:pic>
        <p:nvPicPr>
          <p:cNvPr id="28679" name="Picture 6" descr="sports.jpg"/>
          <p:cNvPicPr>
            <a:picLocks noChangeAspect="1"/>
          </p:cNvPicPr>
          <p:nvPr/>
        </p:nvPicPr>
        <p:blipFill>
          <a:blip r:embed="rId5" cstate="print"/>
          <a:srcRect/>
          <a:stretch>
            <a:fillRect/>
          </a:stretch>
        </p:blipFill>
        <p:spPr bwMode="auto">
          <a:xfrm>
            <a:off x="5105400" y="2971800"/>
            <a:ext cx="1833563" cy="992188"/>
          </a:xfrm>
          <a:prstGeom prst="rect">
            <a:avLst/>
          </a:prstGeom>
          <a:noFill/>
          <a:ln w="9525">
            <a:noFill/>
            <a:miter lim="800000"/>
            <a:headEnd/>
            <a:tailEnd/>
          </a:ln>
        </p:spPr>
      </p:pic>
      <p:pic>
        <p:nvPicPr>
          <p:cNvPr id="28680" name="Picture 7" descr="yoga poses.jpg"/>
          <p:cNvPicPr>
            <a:picLocks noChangeAspect="1"/>
          </p:cNvPicPr>
          <p:nvPr/>
        </p:nvPicPr>
        <p:blipFill>
          <a:blip r:embed="rId6" cstate="print"/>
          <a:srcRect/>
          <a:stretch>
            <a:fillRect/>
          </a:stretch>
        </p:blipFill>
        <p:spPr bwMode="auto">
          <a:xfrm>
            <a:off x="3352800" y="2971800"/>
            <a:ext cx="1681163" cy="1681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4"/>
          <p:cNvSpPr txBox="1">
            <a:spLocks noChangeArrowheads="1"/>
          </p:cNvSpPr>
          <p:nvPr/>
        </p:nvSpPr>
        <p:spPr bwMode="auto">
          <a:xfrm>
            <a:off x="609600" y="838200"/>
            <a:ext cx="8001000" cy="5632450"/>
          </a:xfrm>
          <a:prstGeom prst="rect">
            <a:avLst/>
          </a:prstGeom>
          <a:noFill/>
          <a:ln w="9525">
            <a:noFill/>
            <a:miter lim="800000"/>
            <a:headEnd/>
            <a:tailEnd/>
          </a:ln>
        </p:spPr>
        <p:txBody>
          <a:bodyPr>
            <a:spAutoFit/>
          </a:bodyPr>
          <a:lstStyle/>
          <a:p>
            <a:pPr>
              <a:buFont typeface="Arial" charset="0"/>
              <a:buChar char="•"/>
            </a:pPr>
            <a:r>
              <a:rPr lang="en-US">
                <a:latin typeface="Constantia" pitchFamily="18" charset="0"/>
              </a:rPr>
              <a:t>  Take up learning something together that is outside the child’s gifted area-join cooking class, auto repair, dance, scouts so you can focus on participation and fun verses ability.  </a:t>
            </a:r>
          </a:p>
          <a:p>
            <a:endParaRPr lang="en-US">
              <a:latin typeface="Constantia" pitchFamily="18" charset="0"/>
            </a:endParaRPr>
          </a:p>
          <a:p>
            <a:pPr>
              <a:buFont typeface="Arial" charset="0"/>
              <a:buChar char="•"/>
            </a:pPr>
            <a:endParaRPr lang="en-US">
              <a:latin typeface="Constantia" pitchFamily="18" charset="0"/>
            </a:endParaRPr>
          </a:p>
          <a:p>
            <a:pPr>
              <a:buFont typeface="Arial" charset="0"/>
              <a:buChar char="•"/>
            </a:pPr>
            <a:endParaRPr lang="en-US">
              <a:latin typeface="Constantia" pitchFamily="18" charset="0"/>
            </a:endParaRPr>
          </a:p>
          <a:p>
            <a:endParaRPr lang="en-US">
              <a:latin typeface="Constantia" pitchFamily="18" charset="0"/>
            </a:endParaRPr>
          </a:p>
          <a:p>
            <a:pPr>
              <a:buFont typeface="Arial" charset="0"/>
              <a:buChar char="•"/>
            </a:pPr>
            <a:r>
              <a:rPr lang="en-US">
                <a:latin typeface="Constantia" pitchFamily="18" charset="0"/>
              </a:rPr>
              <a:t>  Give child outlets for altruism-consider humanitarian </a:t>
            </a:r>
          </a:p>
          <a:p>
            <a:r>
              <a:rPr lang="en-US">
                <a:latin typeface="Constantia" pitchFamily="18" charset="0"/>
              </a:rPr>
              <a:t>project such as helping homeless shelter, humane society, </a:t>
            </a:r>
          </a:p>
          <a:p>
            <a:r>
              <a:rPr lang="en-US">
                <a:latin typeface="Constantia" pitchFamily="18" charset="0"/>
              </a:rPr>
              <a:t>collecting money for charity.  Contact faith-based </a:t>
            </a:r>
          </a:p>
          <a:p>
            <a:r>
              <a:rPr lang="en-US">
                <a:latin typeface="Constantia" pitchFamily="18" charset="0"/>
              </a:rPr>
              <a:t>organizations to find out how to help.  Collect items for</a:t>
            </a:r>
          </a:p>
          <a:p>
            <a:r>
              <a:rPr lang="en-US">
                <a:latin typeface="Constantia" pitchFamily="18" charset="0"/>
              </a:rPr>
              <a:t>domestic violence shelter or school.</a:t>
            </a:r>
          </a:p>
          <a:p>
            <a:endParaRPr lang="en-US">
              <a:latin typeface="Constantia" pitchFamily="18" charset="0"/>
            </a:endParaRPr>
          </a:p>
          <a:p>
            <a:pPr>
              <a:buFont typeface="Arial" charset="0"/>
              <a:buChar char="•"/>
            </a:pPr>
            <a:r>
              <a:rPr lang="en-US">
                <a:latin typeface="Constantia" pitchFamily="18" charset="0"/>
              </a:rPr>
              <a:t>Monitor  activities.  You can have the child keep a calendar and color red for what was stressful, yellow  for what he/she enjoyed.</a:t>
            </a:r>
          </a:p>
          <a:p>
            <a:endParaRPr lang="en-US">
              <a:latin typeface="Constantia" pitchFamily="18" charset="0"/>
            </a:endParaRPr>
          </a:p>
          <a:p>
            <a:endParaRPr lang="en-US">
              <a:latin typeface="Constantia" pitchFamily="18" charset="0"/>
            </a:endParaRPr>
          </a:p>
          <a:p>
            <a:endParaRPr lang="en-US">
              <a:latin typeface="Constantia" pitchFamily="18" charset="0"/>
            </a:endParaRPr>
          </a:p>
          <a:p>
            <a:endParaRPr lang="en-US">
              <a:latin typeface="Constantia" pitchFamily="18" charset="0"/>
            </a:endParaRPr>
          </a:p>
          <a:p>
            <a:r>
              <a:rPr lang="en-US">
                <a:latin typeface="Constantia" pitchFamily="18" charset="0"/>
              </a:rPr>
              <a:t>Try Movie Technique</a:t>
            </a:r>
          </a:p>
        </p:txBody>
      </p:sp>
      <p:pic>
        <p:nvPicPr>
          <p:cNvPr id="29699" name="Picture 5" descr="gifted babt reader.jpg"/>
          <p:cNvPicPr>
            <a:picLocks noChangeAspect="1"/>
          </p:cNvPicPr>
          <p:nvPr/>
        </p:nvPicPr>
        <p:blipFill>
          <a:blip r:embed="rId2" cstate="print"/>
          <a:srcRect/>
          <a:stretch>
            <a:fillRect/>
          </a:stretch>
        </p:blipFill>
        <p:spPr bwMode="auto">
          <a:xfrm>
            <a:off x="6400800" y="2743200"/>
            <a:ext cx="1828800" cy="1562100"/>
          </a:xfrm>
          <a:prstGeom prst="rect">
            <a:avLst/>
          </a:prstGeom>
          <a:noFill/>
          <a:ln w="9525">
            <a:noFill/>
            <a:miter lim="800000"/>
            <a:headEnd/>
            <a:tailEnd/>
          </a:ln>
        </p:spPr>
      </p:pic>
      <p:pic>
        <p:nvPicPr>
          <p:cNvPr id="29700" name="Picture 4" descr="C:\Documents and Settings\finnerty\Local Settings\Temporary Internet Files\Content.IE5\HWOVD3OP\MC900156753[1].wmf"/>
          <p:cNvPicPr>
            <a:picLocks noChangeAspect="1" noChangeArrowheads="1"/>
          </p:cNvPicPr>
          <p:nvPr/>
        </p:nvPicPr>
        <p:blipFill>
          <a:blip r:embed="rId3" cstate="print"/>
          <a:srcRect/>
          <a:stretch>
            <a:fillRect/>
          </a:stretch>
        </p:blipFill>
        <p:spPr bwMode="auto">
          <a:xfrm>
            <a:off x="6096000" y="5029200"/>
            <a:ext cx="1812925" cy="1374775"/>
          </a:xfrm>
          <a:prstGeom prst="rect">
            <a:avLst/>
          </a:prstGeom>
          <a:noFill/>
          <a:ln w="9525">
            <a:noFill/>
            <a:miter lim="800000"/>
            <a:headEnd/>
            <a:tailEnd/>
          </a:ln>
        </p:spPr>
      </p:pic>
      <p:pic>
        <p:nvPicPr>
          <p:cNvPr id="29701" name="Picture 4" descr="cooking family.jpg"/>
          <p:cNvPicPr>
            <a:picLocks noChangeAspect="1"/>
          </p:cNvPicPr>
          <p:nvPr/>
        </p:nvPicPr>
        <p:blipFill>
          <a:blip r:embed="rId4" cstate="print"/>
          <a:srcRect/>
          <a:stretch>
            <a:fillRect/>
          </a:stretch>
        </p:blipFill>
        <p:spPr bwMode="auto">
          <a:xfrm>
            <a:off x="3810000" y="1447800"/>
            <a:ext cx="1946275" cy="129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295400"/>
            <a:ext cx="7467600" cy="3970338"/>
          </a:xfrm>
          <a:prstGeom prst="rect">
            <a:avLst/>
          </a:prstGeom>
          <a:noFill/>
        </p:spPr>
        <p:txBody>
          <a:bodyPr>
            <a:spAutoFit/>
          </a:bodyPr>
          <a:lstStyle/>
          <a:p>
            <a:pPr>
              <a:buFont typeface="Arial" pitchFamily="34" charset="0"/>
              <a:buChar char="•"/>
              <a:defRPr/>
            </a:pPr>
            <a:r>
              <a:rPr lang="en-US" dirty="0"/>
              <a:t>  Help your child develop healthy habits with regard to sleeping, eating and exercise</a:t>
            </a:r>
          </a:p>
          <a:p>
            <a:pPr>
              <a:buFont typeface="Arial" pitchFamily="34" charset="0"/>
              <a:buChar char="•"/>
              <a:defRPr/>
            </a:pPr>
            <a:r>
              <a:rPr lang="en-US" dirty="0"/>
              <a:t>  Practice positive self-talk</a:t>
            </a:r>
          </a:p>
          <a:p>
            <a:pPr>
              <a:buFont typeface="Arial" pitchFamily="34" charset="0"/>
              <a:buChar char="•"/>
              <a:defRPr/>
            </a:pPr>
            <a:r>
              <a:rPr lang="en-US" dirty="0"/>
              <a:t>Work on a child’s perspective, reminding he/she that nothing is ever all good or all bad.  Teach your child to be realistic in his/her view of life.</a:t>
            </a:r>
          </a:p>
          <a:p>
            <a:pPr>
              <a:buFont typeface="Arial" pitchFamily="34" charset="0"/>
              <a:buChar char="•"/>
              <a:defRPr/>
            </a:pPr>
            <a:r>
              <a:rPr lang="en-US" dirty="0"/>
              <a:t>  Teach your child that they have a perspective and so do others.  Sometimes we have to agree to disagree and accept that others may have a different opinion and everyone is entitled to have one.</a:t>
            </a:r>
          </a:p>
          <a:p>
            <a:pPr>
              <a:buFont typeface="Arial" pitchFamily="34" charset="0"/>
              <a:buChar char="•"/>
              <a:defRPr/>
            </a:pPr>
            <a:r>
              <a:rPr lang="en-US" dirty="0"/>
              <a:t>  Try mental rehearsal or practicing a scenario/task if the anxiety is preventing performance on a specific task.</a:t>
            </a:r>
          </a:p>
          <a:p>
            <a:pPr>
              <a:buFont typeface="Arial" pitchFamily="34" charset="0"/>
              <a:buChar char="•"/>
              <a:defRPr/>
            </a:pPr>
            <a:r>
              <a:rPr lang="en-US" dirty="0"/>
              <a:t>Visualize Favorite Vacation </a:t>
            </a:r>
          </a:p>
          <a:p>
            <a:pPr>
              <a:buFont typeface="Arial" pitchFamily="34" charset="0"/>
              <a:buChar char="•"/>
              <a:defRPr/>
            </a:pPr>
            <a:r>
              <a:rPr lang="en-US" dirty="0"/>
              <a:t>Try Focused Deep Breathing/Square Breathing</a:t>
            </a:r>
          </a:p>
          <a:p>
            <a:pPr>
              <a:defRPr/>
            </a:pPr>
            <a:r>
              <a:rPr lang="en-US" dirty="0"/>
              <a:t>  </a:t>
            </a:r>
          </a:p>
          <a:p>
            <a:pPr marL="342900" indent="-342900">
              <a:defRPr/>
            </a:pPr>
            <a:endParaRPr lang="en-US" dirty="0"/>
          </a:p>
        </p:txBody>
      </p:sp>
      <p:pic>
        <p:nvPicPr>
          <p:cNvPr id="30723" name="Picture 2" descr="resort 2.bmp"/>
          <p:cNvPicPr>
            <a:picLocks noChangeAspect="1"/>
          </p:cNvPicPr>
          <p:nvPr/>
        </p:nvPicPr>
        <p:blipFill>
          <a:blip r:embed="rId2" cstate="print"/>
          <a:srcRect/>
          <a:stretch>
            <a:fillRect/>
          </a:stretch>
        </p:blipFill>
        <p:spPr bwMode="auto">
          <a:xfrm>
            <a:off x="914400" y="4800600"/>
            <a:ext cx="2724150" cy="1676400"/>
          </a:xfrm>
          <a:prstGeom prst="rect">
            <a:avLst/>
          </a:prstGeom>
          <a:noFill/>
          <a:ln w="9525">
            <a:noFill/>
            <a:miter lim="800000"/>
            <a:headEnd/>
            <a:tailEnd/>
          </a:ln>
        </p:spPr>
      </p:pic>
      <p:pic>
        <p:nvPicPr>
          <p:cNvPr id="30724" name="Picture 3" descr="resort.bmp"/>
          <p:cNvPicPr>
            <a:picLocks noChangeAspect="1"/>
          </p:cNvPicPr>
          <p:nvPr/>
        </p:nvPicPr>
        <p:blipFill>
          <a:blip r:embed="rId3" cstate="print"/>
          <a:srcRect/>
          <a:stretch>
            <a:fillRect/>
          </a:stretch>
        </p:blipFill>
        <p:spPr bwMode="auto">
          <a:xfrm>
            <a:off x="4572000" y="4724400"/>
            <a:ext cx="2590800" cy="177165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609600" y="533400"/>
            <a:ext cx="8229600" cy="819150"/>
          </a:xfrm>
        </p:spPr>
        <p:txBody>
          <a:bodyPr/>
          <a:lstStyle/>
          <a:p>
            <a:pPr eaLnBrk="1" hangingPunct="1"/>
            <a:r>
              <a:rPr lang="en-US" smtClean="0"/>
              <a:t>Depression</a:t>
            </a:r>
          </a:p>
        </p:txBody>
      </p:sp>
      <p:sp>
        <p:nvSpPr>
          <p:cNvPr id="31747" name="Content Placeholder 2"/>
          <p:cNvSpPr>
            <a:spLocks noGrp="1"/>
          </p:cNvSpPr>
          <p:nvPr>
            <p:ph idx="1"/>
          </p:nvPr>
        </p:nvSpPr>
        <p:spPr>
          <a:xfrm>
            <a:off x="457200" y="1371600"/>
            <a:ext cx="8229600" cy="5334000"/>
          </a:xfrm>
        </p:spPr>
        <p:txBody>
          <a:bodyPr/>
          <a:lstStyle/>
          <a:p>
            <a:pPr eaLnBrk="1" hangingPunct="1">
              <a:buFont typeface="Wingdings 2" pitchFamily="18" charset="2"/>
              <a:buNone/>
            </a:pPr>
            <a:r>
              <a:rPr lang="en-US" b="1" smtClean="0"/>
              <a:t>Why does a HA child feel depressed?</a:t>
            </a:r>
          </a:p>
          <a:p>
            <a:pPr eaLnBrk="1" hangingPunct="1">
              <a:buFont typeface="Wingdings 2" pitchFamily="18" charset="2"/>
              <a:buNone/>
            </a:pPr>
            <a:r>
              <a:rPr lang="en-US" sz="2400" smtClean="0"/>
              <a:t>Children with High Abilities feel deeply and intensely.  Feelings can be painful and cause the child to shut down.  When they try to shut off the sadness, they shut off all emotions which include joy, happiness, etc. </a:t>
            </a:r>
          </a:p>
          <a:p>
            <a:pPr eaLnBrk="1" hangingPunct="1">
              <a:buFont typeface="Wingdings 2" pitchFamily="18" charset="2"/>
              <a:buNone/>
            </a:pPr>
            <a:r>
              <a:rPr lang="en-US" sz="2400" smtClean="0"/>
              <a:t>Children with High Abilities experience unbearable fatigue.  They process a lot of information at high speeds all at once.</a:t>
            </a:r>
          </a:p>
          <a:p>
            <a:pPr eaLnBrk="1" hangingPunct="1">
              <a:buFont typeface="Wingdings 2" pitchFamily="18" charset="2"/>
              <a:buNone/>
            </a:pPr>
            <a:r>
              <a:rPr lang="en-US" smtClean="0"/>
              <a:t>Perfectionism                       </a:t>
            </a:r>
          </a:p>
          <a:p>
            <a:pPr eaLnBrk="1" hangingPunct="1">
              <a:buFont typeface="Wingdings 2" pitchFamily="18" charset="2"/>
              <a:buNone/>
            </a:pPr>
            <a:r>
              <a:rPr lang="en-US" smtClean="0"/>
              <a:t>Intense anger</a:t>
            </a:r>
          </a:p>
          <a:p>
            <a:pPr eaLnBrk="1" hangingPunct="1">
              <a:buFont typeface="Wingdings 2" pitchFamily="18" charset="2"/>
              <a:buNone/>
            </a:pPr>
            <a:r>
              <a:rPr lang="en-US" smtClean="0"/>
              <a:t>Want to right wrongs-overly</a:t>
            </a:r>
          </a:p>
          <a:p>
            <a:pPr eaLnBrk="1" hangingPunct="1">
              <a:buFont typeface="Wingdings 2" pitchFamily="18" charset="2"/>
              <a:buNone/>
            </a:pPr>
            <a:r>
              <a:rPr lang="en-US" smtClean="0"/>
              <a:t>developed sense of justice</a:t>
            </a:r>
          </a:p>
          <a:p>
            <a:pPr eaLnBrk="1" hangingPunct="1">
              <a:buFont typeface="Wingdings 2" pitchFamily="18" charset="2"/>
              <a:buNone/>
            </a:pPr>
            <a:endParaRPr lang="en-US" smtClean="0"/>
          </a:p>
        </p:txBody>
      </p:sp>
      <p:pic>
        <p:nvPicPr>
          <p:cNvPr id="31748" name="Picture 3" descr="stormchaser.jpg"/>
          <p:cNvPicPr>
            <a:picLocks noChangeAspect="1"/>
          </p:cNvPicPr>
          <p:nvPr/>
        </p:nvPicPr>
        <p:blipFill>
          <a:blip r:embed="rId2" cstate="print"/>
          <a:srcRect/>
          <a:stretch>
            <a:fillRect/>
          </a:stretch>
        </p:blipFill>
        <p:spPr bwMode="auto">
          <a:xfrm>
            <a:off x="4724400" y="4419600"/>
            <a:ext cx="3962400" cy="2076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742950"/>
          </a:xfrm>
        </p:spPr>
        <p:txBody>
          <a:bodyPr>
            <a:normAutofit fontScale="90000"/>
          </a:bodyPr>
          <a:lstStyle/>
          <a:p>
            <a:pPr eaLnBrk="1" fontAlgn="auto" hangingPunct="1">
              <a:spcAft>
                <a:spcPts val="0"/>
              </a:spcAft>
              <a:defRPr/>
            </a:pPr>
            <a:r>
              <a:rPr lang="en-US" dirty="0" smtClean="0"/>
              <a:t>Signs</a:t>
            </a:r>
            <a:endParaRPr lang="en-US" dirty="0"/>
          </a:p>
        </p:txBody>
      </p:sp>
      <p:sp>
        <p:nvSpPr>
          <p:cNvPr id="32771" name="Content Placeholder 2"/>
          <p:cNvSpPr>
            <a:spLocks noGrp="1"/>
          </p:cNvSpPr>
          <p:nvPr>
            <p:ph idx="1"/>
          </p:nvPr>
        </p:nvSpPr>
        <p:spPr>
          <a:xfrm>
            <a:off x="457200" y="1524000"/>
            <a:ext cx="8229600" cy="4800600"/>
          </a:xfrm>
        </p:spPr>
        <p:txBody>
          <a:bodyPr/>
          <a:lstStyle/>
          <a:p>
            <a:pPr eaLnBrk="1" hangingPunct="1"/>
            <a:r>
              <a:rPr lang="en-US" sz="2000" smtClean="0"/>
              <a:t>Lack of interest in activities</a:t>
            </a:r>
          </a:p>
          <a:p>
            <a:pPr eaLnBrk="1" hangingPunct="1"/>
            <a:r>
              <a:rPr lang="en-US" sz="2000" smtClean="0"/>
              <a:t>Loss of friends</a:t>
            </a:r>
          </a:p>
          <a:p>
            <a:pPr eaLnBrk="1" hangingPunct="1"/>
            <a:r>
              <a:rPr lang="en-US" sz="2000" smtClean="0"/>
              <a:t>Eating/Sleep habits change</a:t>
            </a:r>
          </a:p>
          <a:p>
            <a:pPr eaLnBrk="1" hangingPunct="1"/>
            <a:r>
              <a:rPr lang="en-US" sz="2000" smtClean="0"/>
              <a:t>Become more fidgety or withdrawn</a:t>
            </a:r>
          </a:p>
          <a:p>
            <a:pPr eaLnBrk="1" hangingPunct="1"/>
            <a:r>
              <a:rPr lang="en-US" sz="2000" smtClean="0"/>
              <a:t>Drop in grades</a:t>
            </a:r>
          </a:p>
          <a:p>
            <a:pPr eaLnBrk="1" hangingPunct="1"/>
            <a:r>
              <a:rPr lang="en-US" sz="2000" smtClean="0"/>
              <a:t>Loss of energy or restlessness</a:t>
            </a:r>
          </a:p>
          <a:p>
            <a:pPr eaLnBrk="1" hangingPunct="1"/>
            <a:r>
              <a:rPr lang="en-US" sz="2000" smtClean="0"/>
              <a:t>Inability to concentrate</a:t>
            </a:r>
          </a:p>
          <a:p>
            <a:pPr eaLnBrk="1" hangingPunct="1"/>
            <a:r>
              <a:rPr lang="en-US" sz="2000" smtClean="0"/>
              <a:t>Thoughts of suicide-If student has plan or is talking about it, then they should be taken to physician or psychiatric facility for evaluation</a:t>
            </a:r>
          </a:p>
          <a:p>
            <a:pPr eaLnBrk="1" hangingPunct="1"/>
            <a:r>
              <a:rPr lang="en-US" sz="2000" smtClean="0"/>
              <a:t>Stomach/headaches or numerous psychosomatic complaints</a:t>
            </a:r>
          </a:p>
          <a:p>
            <a:pPr eaLnBrk="1" hangingPunct="1"/>
            <a:r>
              <a:rPr lang="en-US" sz="2000" smtClean="0"/>
              <a:t>Irritability and Sadness</a:t>
            </a:r>
          </a:p>
          <a:p>
            <a:pPr eaLnBrk="1" hangingPunct="1"/>
            <a:r>
              <a:rPr lang="en-US" sz="2000" smtClean="0"/>
              <a:t>Extreme-Can’t get out of bed, eating disorder or made suicide attempt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704850"/>
            <a:ext cx="8229600" cy="895350"/>
          </a:xfrm>
        </p:spPr>
        <p:txBody>
          <a:bodyPr/>
          <a:lstStyle/>
          <a:p>
            <a:pPr eaLnBrk="1" hangingPunct="1"/>
            <a:r>
              <a:rPr lang="en-US" smtClean="0"/>
              <a:t>Learning Characteristics</a:t>
            </a:r>
          </a:p>
        </p:txBody>
      </p:sp>
      <p:sp>
        <p:nvSpPr>
          <p:cNvPr id="3" name="Content Placeholder 2"/>
          <p:cNvSpPr>
            <a:spLocks noGrp="1"/>
          </p:cNvSpPr>
          <p:nvPr>
            <p:ph idx="1"/>
          </p:nvPr>
        </p:nvSpPr>
        <p:spPr>
          <a:xfrm>
            <a:off x="457200" y="1524000"/>
            <a:ext cx="8229600" cy="4800600"/>
          </a:xfrm>
        </p:spPr>
        <p:txBody>
          <a:bodyPr>
            <a:normAutofit fontScale="92500" lnSpcReduction="10000"/>
          </a:bodyPr>
          <a:lstStyle/>
          <a:p>
            <a:pPr marL="274320" indent="-274320" eaLnBrk="1" fontAlgn="auto" hangingPunct="1">
              <a:spcAft>
                <a:spcPts val="0"/>
              </a:spcAft>
              <a:buClr>
                <a:schemeClr val="accent3"/>
              </a:buClr>
              <a:buFont typeface="Wingdings 2"/>
              <a:buChar char=""/>
              <a:defRPr/>
            </a:pPr>
            <a:endParaRPr lang="en-US" sz="1800" dirty="0" smtClean="0"/>
          </a:p>
          <a:p>
            <a:pPr marL="274320" indent="-274320" eaLnBrk="1" fontAlgn="auto" hangingPunct="1">
              <a:spcAft>
                <a:spcPts val="0"/>
              </a:spcAft>
              <a:buClr>
                <a:schemeClr val="accent3"/>
              </a:buClr>
              <a:buFont typeface="Wingdings 2"/>
              <a:buChar char=""/>
              <a:defRPr/>
            </a:pPr>
            <a:r>
              <a:rPr lang="en-US" sz="1800" dirty="0" smtClean="0"/>
              <a:t>Keen powers of observation and an eye for important details</a:t>
            </a:r>
          </a:p>
          <a:p>
            <a:pPr marL="274320" indent="-274320" eaLnBrk="1" fontAlgn="auto" hangingPunct="1">
              <a:spcAft>
                <a:spcPts val="0"/>
              </a:spcAft>
              <a:buClr>
                <a:schemeClr val="accent3"/>
              </a:buClr>
              <a:buFont typeface="Wingdings 2"/>
              <a:buChar char=""/>
              <a:defRPr/>
            </a:pPr>
            <a:r>
              <a:rPr lang="en-US" sz="1800" dirty="0" smtClean="0"/>
              <a:t>Read </a:t>
            </a:r>
            <a:r>
              <a:rPr lang="en-US" sz="1800" dirty="0" err="1" smtClean="0"/>
              <a:t>alot</a:t>
            </a:r>
            <a:r>
              <a:rPr lang="en-US" sz="1800" dirty="0" smtClean="0"/>
              <a:t> on their own</a:t>
            </a:r>
          </a:p>
          <a:p>
            <a:pPr marL="274320" indent="-274320" eaLnBrk="1" fontAlgn="auto" hangingPunct="1">
              <a:spcAft>
                <a:spcPts val="0"/>
              </a:spcAft>
              <a:buClr>
                <a:schemeClr val="accent3"/>
              </a:buClr>
              <a:buFont typeface="Wingdings 2"/>
              <a:buChar char=""/>
              <a:defRPr/>
            </a:pPr>
            <a:r>
              <a:rPr lang="en-US" sz="1800" dirty="0" smtClean="0"/>
              <a:t>Find great pleasure in intellectual activity</a:t>
            </a:r>
          </a:p>
          <a:p>
            <a:pPr marL="274320" indent="-274320" eaLnBrk="1" fontAlgn="auto" hangingPunct="1">
              <a:spcAft>
                <a:spcPts val="0"/>
              </a:spcAft>
              <a:buClr>
                <a:schemeClr val="accent3"/>
              </a:buClr>
              <a:buFont typeface="Wingdings 2"/>
              <a:buChar char=""/>
              <a:defRPr/>
            </a:pPr>
            <a:r>
              <a:rPr lang="en-US" sz="1800" dirty="0" smtClean="0"/>
              <a:t>Well-developed powers of abstraction, conceptualization and synthesis</a:t>
            </a:r>
          </a:p>
          <a:p>
            <a:pPr marL="274320" indent="-274320" eaLnBrk="1" fontAlgn="auto" hangingPunct="1">
              <a:spcAft>
                <a:spcPts val="0"/>
              </a:spcAft>
              <a:buClr>
                <a:schemeClr val="accent3"/>
              </a:buClr>
              <a:buFont typeface="Wingdings 2"/>
              <a:buChar char=""/>
              <a:defRPr/>
            </a:pPr>
            <a:r>
              <a:rPr lang="en-US" sz="1800" dirty="0" smtClean="0"/>
              <a:t>Readily see cause/effect relationships *****</a:t>
            </a:r>
          </a:p>
          <a:p>
            <a:pPr marL="274320" indent="-274320" eaLnBrk="1" fontAlgn="auto" hangingPunct="1">
              <a:spcAft>
                <a:spcPts val="0"/>
              </a:spcAft>
              <a:buClr>
                <a:schemeClr val="accent3"/>
              </a:buClr>
              <a:buFont typeface="Wingdings 2"/>
              <a:buChar char=""/>
              <a:defRPr/>
            </a:pPr>
            <a:r>
              <a:rPr lang="en-US" sz="1800" dirty="0" smtClean="0"/>
              <a:t>They display a questioning attitude and seek information for its own sake as much as for its usefulness</a:t>
            </a:r>
          </a:p>
          <a:p>
            <a:pPr marL="274320" indent="-274320" eaLnBrk="1" fontAlgn="auto" hangingPunct="1">
              <a:spcAft>
                <a:spcPts val="0"/>
              </a:spcAft>
              <a:buClr>
                <a:schemeClr val="accent3"/>
              </a:buClr>
              <a:buFont typeface="Wingdings 2"/>
              <a:buChar char=""/>
              <a:defRPr/>
            </a:pPr>
            <a:r>
              <a:rPr lang="en-US" sz="1800" dirty="0" smtClean="0"/>
              <a:t>They can be skeptical, critical and evaluative.  They are quick to spot inconsistencies</a:t>
            </a:r>
          </a:p>
          <a:p>
            <a:pPr marL="274320" indent="-274320" eaLnBrk="1" fontAlgn="auto" hangingPunct="1">
              <a:spcAft>
                <a:spcPts val="0"/>
              </a:spcAft>
              <a:buClr>
                <a:schemeClr val="accent3"/>
              </a:buClr>
              <a:buFont typeface="Wingdings 2"/>
              <a:buChar char=""/>
              <a:defRPr/>
            </a:pPr>
            <a:r>
              <a:rPr lang="en-US" sz="1800" dirty="0" smtClean="0"/>
              <a:t>They often have a large storehouse of  information about a variety of topics, which they can recall quickly.</a:t>
            </a:r>
          </a:p>
          <a:p>
            <a:pPr marL="274320" indent="-274320" eaLnBrk="1" fontAlgn="auto" hangingPunct="1">
              <a:spcAft>
                <a:spcPts val="0"/>
              </a:spcAft>
              <a:buClr>
                <a:schemeClr val="accent3"/>
              </a:buClr>
              <a:buFont typeface="Wingdings 2"/>
              <a:buChar char=""/>
              <a:defRPr/>
            </a:pPr>
            <a:r>
              <a:rPr lang="en-US" sz="1800" dirty="0" smtClean="0"/>
              <a:t>They readily grasp underlying principles and can often make valid generalizations about events, people, or objects.</a:t>
            </a:r>
          </a:p>
          <a:p>
            <a:pPr marL="274320" indent="-274320" eaLnBrk="1" fontAlgn="auto" hangingPunct="1">
              <a:spcAft>
                <a:spcPts val="0"/>
              </a:spcAft>
              <a:buClr>
                <a:schemeClr val="accent3"/>
              </a:buClr>
              <a:buFont typeface="Wingdings 2"/>
              <a:buChar char=""/>
              <a:defRPr/>
            </a:pPr>
            <a:r>
              <a:rPr lang="en-US" sz="1800" dirty="0" smtClean="0"/>
              <a:t>They quickly perceive similarities, differences, and anomalies.</a:t>
            </a:r>
          </a:p>
          <a:p>
            <a:pPr marL="274320" indent="-274320" eaLnBrk="1" fontAlgn="auto" hangingPunct="1">
              <a:spcAft>
                <a:spcPts val="0"/>
              </a:spcAft>
              <a:buClr>
                <a:schemeClr val="accent3"/>
              </a:buClr>
              <a:buFont typeface="Wingdings 2"/>
              <a:buChar char=""/>
              <a:defRPr/>
            </a:pPr>
            <a:r>
              <a:rPr lang="en-US" sz="1800" dirty="0" smtClean="0"/>
              <a:t>They often attack complicated material by separating it into components and analyzing it systematically</a:t>
            </a:r>
          </a:p>
          <a:p>
            <a:pPr marL="274320" indent="-274320" eaLnBrk="1" fontAlgn="auto" hangingPunct="1">
              <a:spcAft>
                <a:spcPts val="0"/>
              </a:spcAft>
              <a:buClr>
                <a:schemeClr val="accent3"/>
              </a:buClr>
              <a:buFont typeface="Wingdings 2"/>
              <a:buChar char=""/>
              <a:defRPr/>
            </a:pPr>
            <a:endParaRPr lang="en-US" sz="18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smtClean="0"/>
              <a:t>What to do for Depression</a:t>
            </a:r>
          </a:p>
        </p:txBody>
      </p:sp>
      <p:sp>
        <p:nvSpPr>
          <p:cNvPr id="33795" name="Content Placeholder 2"/>
          <p:cNvSpPr>
            <a:spLocks noGrp="1"/>
          </p:cNvSpPr>
          <p:nvPr>
            <p:ph idx="1"/>
          </p:nvPr>
        </p:nvSpPr>
        <p:spPr/>
        <p:txBody>
          <a:bodyPr/>
          <a:lstStyle/>
          <a:p>
            <a:pPr eaLnBrk="1" hangingPunct="1"/>
            <a:r>
              <a:rPr lang="en-US" smtClean="0"/>
              <a:t>Seek outside assistance if needed</a:t>
            </a:r>
          </a:p>
          <a:p>
            <a:pPr eaLnBrk="1" hangingPunct="1"/>
            <a:r>
              <a:rPr lang="en-US" smtClean="0"/>
              <a:t>Understand it is not a choice or weakness</a:t>
            </a:r>
          </a:p>
          <a:p>
            <a:pPr eaLnBrk="1" hangingPunct="1"/>
            <a:r>
              <a:rPr lang="en-US" smtClean="0"/>
              <a:t>Don’t tell them to snap out of it-would you tell a person in a body cast to run around a table?</a:t>
            </a:r>
          </a:p>
          <a:p>
            <a:pPr eaLnBrk="1" hangingPunct="1"/>
            <a:r>
              <a:rPr lang="en-US" smtClean="0"/>
              <a:t>Don’t try to reason it out-depression is not reasonable</a:t>
            </a:r>
          </a:p>
          <a:p>
            <a:pPr eaLnBrk="1" hangingPunct="1"/>
            <a:r>
              <a:rPr lang="en-US" smtClean="0"/>
              <a:t>Use Cognitive Reappraisal</a:t>
            </a:r>
          </a:p>
          <a:p>
            <a:pPr eaLnBrk="1" hangingPunct="1"/>
            <a:r>
              <a:rPr lang="en-US" smtClean="0"/>
              <a:t>Support the child and encourage them to engage in helping others, joining activities, etc.</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704850"/>
            <a:ext cx="8229600" cy="742950"/>
          </a:xfrm>
        </p:spPr>
        <p:txBody>
          <a:bodyPr/>
          <a:lstStyle/>
          <a:p>
            <a:pPr eaLnBrk="1" hangingPunct="1"/>
            <a:r>
              <a:rPr lang="en-US" smtClean="0"/>
              <a:t>Cognitive Reappraisal</a:t>
            </a:r>
          </a:p>
        </p:txBody>
      </p:sp>
      <p:sp>
        <p:nvSpPr>
          <p:cNvPr id="34819" name="Content Placeholder 2"/>
          <p:cNvSpPr>
            <a:spLocks noGrp="1"/>
          </p:cNvSpPr>
          <p:nvPr>
            <p:ph idx="1"/>
          </p:nvPr>
        </p:nvSpPr>
        <p:spPr>
          <a:xfrm>
            <a:off x="457200" y="1524000"/>
            <a:ext cx="8229600" cy="4800600"/>
          </a:xfrm>
        </p:spPr>
        <p:txBody>
          <a:bodyPr/>
          <a:lstStyle/>
          <a:p>
            <a:pPr eaLnBrk="1" hangingPunct="1">
              <a:buFont typeface="Wingdings 2" pitchFamily="18" charset="2"/>
              <a:buNone/>
            </a:pPr>
            <a:endParaRPr lang="en-US" sz="2000" smtClean="0"/>
          </a:p>
          <a:p>
            <a:pPr eaLnBrk="1" hangingPunct="1">
              <a:buFont typeface="Wingdings 2" pitchFamily="18" charset="2"/>
              <a:buNone/>
            </a:pPr>
            <a:r>
              <a:rPr lang="en-US" sz="2000" smtClean="0"/>
              <a:t>Teach your child that feelings come about </a:t>
            </a:r>
          </a:p>
          <a:p>
            <a:pPr eaLnBrk="1" hangingPunct="1">
              <a:buFont typeface="Wingdings 2" pitchFamily="18" charset="2"/>
              <a:buNone/>
            </a:pPr>
            <a:r>
              <a:rPr lang="en-US" sz="2000" smtClean="0"/>
              <a:t>as a result of thoughts they have that they might</a:t>
            </a:r>
          </a:p>
          <a:p>
            <a:pPr eaLnBrk="1" hangingPunct="1">
              <a:buFont typeface="Wingdings 2" pitchFamily="18" charset="2"/>
              <a:buNone/>
            </a:pPr>
            <a:r>
              <a:rPr lang="en-US" sz="2000" smtClean="0"/>
              <a:t> not even be aware of.  If a child fails a test the</a:t>
            </a:r>
          </a:p>
          <a:p>
            <a:pPr eaLnBrk="1" hangingPunct="1">
              <a:buFont typeface="Wingdings 2" pitchFamily="18" charset="2"/>
              <a:buNone/>
            </a:pPr>
            <a:r>
              <a:rPr lang="en-US" sz="2000" smtClean="0"/>
              <a:t> emotional response might be to feel worthless.  </a:t>
            </a:r>
          </a:p>
          <a:p>
            <a:pPr eaLnBrk="1" hangingPunct="1">
              <a:buFont typeface="Wingdings 2" pitchFamily="18" charset="2"/>
              <a:buNone/>
            </a:pPr>
            <a:r>
              <a:rPr lang="en-US" sz="2000" smtClean="0"/>
              <a:t> The thought behind the emotion might be, </a:t>
            </a:r>
          </a:p>
          <a:p>
            <a:pPr eaLnBrk="1" hangingPunct="1">
              <a:buFont typeface="Wingdings 2" pitchFamily="18" charset="2"/>
              <a:buNone/>
            </a:pPr>
            <a:r>
              <a:rPr lang="en-US" sz="2000" smtClean="0"/>
              <a:t>“I must never fail, I am stupid”  If you can help the child examine the thoughts that result in he/she having the negative feelings, you can sometimes help the child develop a much healthier attitude.  In </a:t>
            </a:r>
            <a:r>
              <a:rPr lang="en-US" sz="2000" u="sng" smtClean="0"/>
              <a:t>Free the Horses </a:t>
            </a:r>
            <a:r>
              <a:rPr lang="en-US" sz="2000" smtClean="0"/>
              <a:t>in 2</a:t>
            </a:r>
            <a:r>
              <a:rPr lang="en-US" sz="2000" baseline="30000" smtClean="0"/>
              <a:t>nd</a:t>
            </a:r>
            <a:r>
              <a:rPr lang="en-US" sz="2000" smtClean="0"/>
              <a:t> grade, we learn what we think controls how we feel and how we feel controls what we do and what we do affects how we think. The power is in our thinking.   Change “Stinkin’ Thinkin’ referred to as Stormy Thoughts to something more positive-Clear-Bright Thinking.                   (p 217 role play)</a:t>
            </a:r>
          </a:p>
          <a:p>
            <a:pPr eaLnBrk="1" hangingPunct="1">
              <a:buFont typeface="Wingdings 2" pitchFamily="18" charset="2"/>
              <a:buNone/>
            </a:pPr>
            <a:r>
              <a:rPr lang="en-US" sz="2000" smtClean="0"/>
              <a:t>                         </a:t>
            </a:r>
          </a:p>
        </p:txBody>
      </p:sp>
      <p:pic>
        <p:nvPicPr>
          <p:cNvPr id="34820" name="Picture 3" descr="positive quote.jpg"/>
          <p:cNvPicPr>
            <a:picLocks noChangeAspect="1"/>
          </p:cNvPicPr>
          <p:nvPr/>
        </p:nvPicPr>
        <p:blipFill>
          <a:blip r:embed="rId2" cstate="print"/>
          <a:srcRect/>
          <a:stretch>
            <a:fillRect/>
          </a:stretch>
        </p:blipFill>
        <p:spPr bwMode="auto">
          <a:xfrm>
            <a:off x="6096000" y="1600200"/>
            <a:ext cx="2260600" cy="213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smtClean="0"/>
              <a:t>Perfectionism</a:t>
            </a:r>
          </a:p>
        </p:txBody>
      </p:sp>
      <p:sp>
        <p:nvSpPr>
          <p:cNvPr id="3" name="Content Placeholder 2"/>
          <p:cNvSpPr>
            <a:spLocks noGrp="1"/>
          </p:cNvSpPr>
          <p:nvPr>
            <p:ph idx="1"/>
          </p:nvPr>
        </p:nvSpPr>
        <p:spPr/>
        <p:txBody>
          <a:bodyPr>
            <a:normAutofit fontScale="92500" lnSpcReduction="10000"/>
          </a:bodyPr>
          <a:lstStyle/>
          <a:p>
            <a:pPr marL="274320" indent="-274320" eaLnBrk="1" fontAlgn="auto" hangingPunct="1">
              <a:spcAft>
                <a:spcPts val="0"/>
              </a:spcAft>
              <a:buClr>
                <a:schemeClr val="accent3"/>
              </a:buClr>
              <a:buFont typeface="Wingdings 2"/>
              <a:buNone/>
              <a:defRPr/>
            </a:pPr>
            <a:r>
              <a:rPr lang="en-US" dirty="0" smtClean="0"/>
              <a:t>Goes beyond excellence.  Perfectionism leaves NO room for error.  Outcome MUST be the best!  --Sylvia </a:t>
            </a:r>
            <a:r>
              <a:rPr lang="en-US" dirty="0" err="1" smtClean="0"/>
              <a:t>Rimm</a:t>
            </a:r>
            <a:endParaRPr lang="en-US" dirty="0" smtClean="0"/>
          </a:p>
          <a:p>
            <a:pPr marL="274320" indent="-274320" eaLnBrk="1" fontAlgn="auto" hangingPunct="1">
              <a:spcAft>
                <a:spcPts val="0"/>
              </a:spcAft>
              <a:buClr>
                <a:schemeClr val="accent3"/>
              </a:buClr>
              <a:buFont typeface="Wingdings 2"/>
              <a:buNone/>
              <a:defRPr/>
            </a:pPr>
            <a:r>
              <a:rPr lang="en-US" dirty="0" smtClean="0"/>
              <a:t>Why?</a:t>
            </a:r>
          </a:p>
          <a:p>
            <a:pPr marL="514350" indent="-514350" eaLnBrk="1" fontAlgn="auto" hangingPunct="1">
              <a:spcAft>
                <a:spcPts val="0"/>
              </a:spcAft>
              <a:buClr>
                <a:schemeClr val="accent3"/>
              </a:buClr>
              <a:buFont typeface="Wingdings 2"/>
              <a:buAutoNum type="arabicPeriod"/>
              <a:defRPr/>
            </a:pPr>
            <a:r>
              <a:rPr lang="en-US" dirty="0" smtClean="0"/>
              <a:t>Asynchronous Development: Children go through stages of development much earlier, more intensely and not in the same way.  Intellect may be advanced but social/emotional and physical abilities may not be</a:t>
            </a:r>
          </a:p>
          <a:p>
            <a:pPr marL="514350" indent="-514350" eaLnBrk="1" fontAlgn="auto" hangingPunct="1">
              <a:spcAft>
                <a:spcPts val="0"/>
              </a:spcAft>
              <a:buClr>
                <a:schemeClr val="accent3"/>
              </a:buClr>
              <a:buFont typeface="Wingdings 2"/>
              <a:buAutoNum type="arabicPeriod"/>
              <a:defRPr/>
            </a:pPr>
            <a:r>
              <a:rPr lang="en-US" dirty="0" smtClean="0"/>
              <a:t>Messages given by adults in their life that imply they are valued primarily for their achievements</a:t>
            </a:r>
          </a:p>
          <a:p>
            <a:pPr marL="514350" indent="-514350" eaLnBrk="1" fontAlgn="auto" hangingPunct="1">
              <a:spcAft>
                <a:spcPts val="0"/>
              </a:spcAft>
              <a:buClr>
                <a:schemeClr val="accent3"/>
              </a:buClr>
              <a:buFont typeface="Wingdings 2"/>
              <a:buAutoNum type="arabicPeriod"/>
              <a:defRPr/>
            </a:pPr>
            <a:r>
              <a:rPr lang="en-US" dirty="0" smtClean="0"/>
              <a:t>Part of the nature of having high abilities-sensitive children will internalize the concept of less than perfect  as being not acceptable</a:t>
            </a:r>
          </a:p>
          <a:p>
            <a:pPr marL="514350" indent="-514350" eaLnBrk="1" fontAlgn="auto" hangingPunct="1">
              <a:spcAft>
                <a:spcPts val="0"/>
              </a:spcAft>
              <a:buClr>
                <a:schemeClr val="accent3"/>
              </a:buClr>
              <a:buFont typeface="Wingdings 2"/>
              <a:buAutoNum type="arabicPeriod"/>
              <a:defRPr/>
            </a:pPr>
            <a:endParaRPr lang="en-US"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704850"/>
            <a:ext cx="8229600" cy="666750"/>
          </a:xfrm>
        </p:spPr>
        <p:txBody>
          <a:bodyPr/>
          <a:lstStyle/>
          <a:p>
            <a:pPr eaLnBrk="1" hangingPunct="1"/>
            <a:r>
              <a:rPr lang="en-US" smtClean="0"/>
              <a:t> </a:t>
            </a:r>
            <a:r>
              <a:rPr lang="en-US" sz="4400" smtClean="0"/>
              <a:t>What does Perfection Look Like?</a:t>
            </a:r>
          </a:p>
        </p:txBody>
      </p:sp>
      <p:sp>
        <p:nvSpPr>
          <p:cNvPr id="36867" name="Content Placeholder 2"/>
          <p:cNvSpPr>
            <a:spLocks noGrp="1"/>
          </p:cNvSpPr>
          <p:nvPr>
            <p:ph idx="1"/>
          </p:nvPr>
        </p:nvSpPr>
        <p:spPr>
          <a:xfrm>
            <a:off x="533400" y="1371600"/>
            <a:ext cx="8229600" cy="4389438"/>
          </a:xfrm>
        </p:spPr>
        <p:txBody>
          <a:bodyPr/>
          <a:lstStyle/>
          <a:p>
            <a:pPr eaLnBrk="1" hangingPunct="1"/>
            <a:r>
              <a:rPr lang="en-US" smtClean="0"/>
              <a:t>Frustration</a:t>
            </a:r>
          </a:p>
          <a:p>
            <a:pPr eaLnBrk="1" hangingPunct="1"/>
            <a:r>
              <a:rPr lang="en-US" smtClean="0"/>
              <a:t>Over planning, erasing and redoing projects</a:t>
            </a:r>
          </a:p>
          <a:p>
            <a:pPr eaLnBrk="1" hangingPunct="1"/>
            <a:r>
              <a:rPr lang="en-US" smtClean="0"/>
              <a:t>Anger-lashing out over insignificant things</a:t>
            </a:r>
          </a:p>
          <a:p>
            <a:pPr eaLnBrk="1" hangingPunct="1"/>
            <a:r>
              <a:rPr lang="en-US" smtClean="0"/>
              <a:t>Sad –even during fun activities</a:t>
            </a:r>
          </a:p>
          <a:p>
            <a:pPr eaLnBrk="1" hangingPunct="1"/>
            <a:r>
              <a:rPr lang="en-US" smtClean="0"/>
              <a:t>Stop Trying-masked as underachievement</a:t>
            </a:r>
          </a:p>
          <a:p>
            <a:pPr eaLnBrk="1" hangingPunct="1"/>
            <a:r>
              <a:rPr lang="en-US" smtClean="0"/>
              <a:t>Nonparticipation-Child may not want to participate if he thinks others may be more accomplished/better at the activity</a:t>
            </a:r>
          </a:p>
          <a:p>
            <a:pPr eaLnBrk="1" hangingPunct="1">
              <a:buFont typeface="Wingdings 2" pitchFamily="18" charset="2"/>
              <a:buNone/>
            </a:pPr>
            <a:r>
              <a:rPr lang="en-US" smtClean="0"/>
              <a:t>                                      </a:t>
            </a:r>
          </a:p>
          <a:p>
            <a:pPr eaLnBrk="1" hangingPunct="1"/>
            <a:endParaRPr lang="en-US"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704850"/>
            <a:ext cx="3733800" cy="666750"/>
          </a:xfrm>
        </p:spPr>
        <p:txBody>
          <a:bodyPr/>
          <a:lstStyle/>
          <a:p>
            <a:pPr eaLnBrk="1" hangingPunct="1"/>
            <a:r>
              <a:rPr lang="en-US" smtClean="0"/>
              <a:t>Perfectionist</a:t>
            </a:r>
          </a:p>
        </p:txBody>
      </p:sp>
      <p:pic>
        <p:nvPicPr>
          <p:cNvPr id="37891" name="Content Placeholder 3" descr="cycle of perfectionism.jpg"/>
          <p:cNvPicPr>
            <a:picLocks noGrp="1" noChangeAspect="1"/>
          </p:cNvPicPr>
          <p:nvPr>
            <p:ph idx="1"/>
          </p:nvPr>
        </p:nvPicPr>
        <p:blipFill>
          <a:blip r:embed="rId2" cstate="print"/>
          <a:srcRect/>
          <a:stretch>
            <a:fillRect/>
          </a:stretch>
        </p:blipFill>
        <p:spPr>
          <a:xfrm>
            <a:off x="5638800" y="1371600"/>
            <a:ext cx="3249613" cy="2738438"/>
          </a:xfrm>
        </p:spPr>
      </p:pic>
      <p:pic>
        <p:nvPicPr>
          <p:cNvPr id="37892" name="Picture 4" descr="perfectionist papers.jpg"/>
          <p:cNvPicPr>
            <a:picLocks noChangeAspect="1"/>
          </p:cNvPicPr>
          <p:nvPr/>
        </p:nvPicPr>
        <p:blipFill>
          <a:blip r:embed="rId3" cstate="print"/>
          <a:srcRect/>
          <a:stretch>
            <a:fillRect/>
          </a:stretch>
        </p:blipFill>
        <p:spPr bwMode="auto">
          <a:xfrm>
            <a:off x="5715000" y="4114800"/>
            <a:ext cx="3009900" cy="2398713"/>
          </a:xfrm>
          <a:prstGeom prst="rect">
            <a:avLst/>
          </a:prstGeom>
          <a:noFill/>
          <a:ln w="9525">
            <a:noFill/>
            <a:miter lim="800000"/>
            <a:headEnd/>
            <a:tailEnd/>
          </a:ln>
        </p:spPr>
      </p:pic>
      <p:pic>
        <p:nvPicPr>
          <p:cNvPr id="37893" name="Picture 5" descr="perfectionist cutting grass w scissors.jpg"/>
          <p:cNvPicPr>
            <a:picLocks noChangeAspect="1"/>
          </p:cNvPicPr>
          <p:nvPr/>
        </p:nvPicPr>
        <p:blipFill>
          <a:blip r:embed="rId4" cstate="print"/>
          <a:srcRect/>
          <a:stretch>
            <a:fillRect/>
          </a:stretch>
        </p:blipFill>
        <p:spPr bwMode="auto">
          <a:xfrm>
            <a:off x="3429000" y="2667000"/>
            <a:ext cx="2286000" cy="1524000"/>
          </a:xfrm>
          <a:prstGeom prst="rect">
            <a:avLst/>
          </a:prstGeom>
          <a:noFill/>
          <a:ln w="9525">
            <a:noFill/>
            <a:miter lim="800000"/>
            <a:headEnd/>
            <a:tailEnd/>
          </a:ln>
        </p:spPr>
      </p:pic>
      <p:pic>
        <p:nvPicPr>
          <p:cNvPr id="37894" name="Picture 6" descr="perfectionist 10 ways.jpg"/>
          <p:cNvPicPr>
            <a:picLocks noChangeAspect="1"/>
          </p:cNvPicPr>
          <p:nvPr/>
        </p:nvPicPr>
        <p:blipFill>
          <a:blip r:embed="rId5" cstate="print"/>
          <a:srcRect/>
          <a:stretch>
            <a:fillRect/>
          </a:stretch>
        </p:blipFill>
        <p:spPr bwMode="auto">
          <a:xfrm>
            <a:off x="304800" y="1600200"/>
            <a:ext cx="3454400" cy="49530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533400"/>
            <a:ext cx="8229600" cy="838200"/>
          </a:xfrm>
        </p:spPr>
        <p:txBody>
          <a:bodyPr/>
          <a:lstStyle/>
          <a:p>
            <a:pPr eaLnBrk="1" hangingPunct="1"/>
            <a:r>
              <a:rPr lang="en-US" smtClean="0"/>
              <a:t>How to Help Perfectionism</a:t>
            </a:r>
          </a:p>
        </p:txBody>
      </p:sp>
      <p:sp>
        <p:nvSpPr>
          <p:cNvPr id="38915" name="Content Placeholder 2"/>
          <p:cNvSpPr>
            <a:spLocks noGrp="1"/>
          </p:cNvSpPr>
          <p:nvPr>
            <p:ph idx="1"/>
          </p:nvPr>
        </p:nvSpPr>
        <p:spPr>
          <a:xfrm>
            <a:off x="457200" y="1371600"/>
            <a:ext cx="8229600" cy="5105400"/>
          </a:xfrm>
        </p:spPr>
        <p:txBody>
          <a:bodyPr/>
          <a:lstStyle/>
          <a:p>
            <a:pPr eaLnBrk="1" hangingPunct="1"/>
            <a:r>
              <a:rPr lang="en-US" sz="2000" smtClean="0"/>
              <a:t>Help your child realize that setting high standards is an admirable quality and striving for excellence is good but at the same time help them understand that not meeting exceptionally high standards is not a reason to get depressed or lose your self worth.</a:t>
            </a:r>
          </a:p>
          <a:p>
            <a:pPr eaLnBrk="1" hangingPunct="1"/>
            <a:r>
              <a:rPr lang="en-US" sz="2000" smtClean="0"/>
              <a:t>Teach mistakes are for learning and can get you closer to finding the answer through them.  Innovators learn from hundreds and thousands of mistakes called trials.</a:t>
            </a:r>
          </a:p>
          <a:p>
            <a:pPr eaLnBrk="1" hangingPunct="1"/>
            <a:r>
              <a:rPr lang="en-US" sz="2000" smtClean="0"/>
              <a:t>Share stories of times you made mistakes and laugh about them.</a:t>
            </a:r>
          </a:p>
          <a:p>
            <a:pPr eaLnBrk="1" hangingPunct="1"/>
            <a:r>
              <a:rPr lang="en-US" sz="2000" smtClean="0"/>
              <a:t>Remind kids that most things can’t be done perfectly the first time-give examples of Olympic skaters, dancers, researchers, etc.</a:t>
            </a:r>
          </a:p>
          <a:p>
            <a:pPr eaLnBrk="1" hangingPunct="1"/>
            <a:r>
              <a:rPr lang="en-US" sz="2000" smtClean="0"/>
              <a:t>Shoot for doing a “darn good job as opposed to perfect”.  Even if the project is flawless a true Perfectionist won’t recognize it.</a:t>
            </a:r>
          </a:p>
          <a:p>
            <a:pPr eaLnBrk="1" hangingPunct="1"/>
            <a:r>
              <a:rPr lang="en-US" sz="2000" smtClean="0"/>
              <a:t>Maintain good health habits</a:t>
            </a:r>
          </a:p>
          <a:p>
            <a:pPr eaLnBrk="1" hangingPunct="1"/>
            <a:r>
              <a:rPr lang="en-US" sz="2000" smtClean="0"/>
              <a:t>Practice good time management-plot on calendar, divide tasks into steps.  Set goals and priorities.</a:t>
            </a:r>
          </a:p>
          <a:p>
            <a:pPr eaLnBrk="1" hangingPunct="1"/>
            <a:endParaRPr lang="en-US" sz="2400" smtClean="0"/>
          </a:p>
          <a:p>
            <a:pPr eaLnBrk="1" hangingPunct="1"/>
            <a:endParaRPr lang="en-US" sz="2400" smtClean="0"/>
          </a:p>
          <a:p>
            <a:pPr eaLnBrk="1" hangingPunct="1">
              <a:buFont typeface="Wingdings 2" pitchFamily="18" charset="2"/>
              <a:buNone/>
            </a:pPr>
            <a:endParaRPr lang="en-US" sz="2400"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704850"/>
            <a:ext cx="8229600" cy="590550"/>
          </a:xfrm>
        </p:spPr>
        <p:txBody>
          <a:bodyPr/>
          <a:lstStyle/>
          <a:p>
            <a:pPr eaLnBrk="1" hangingPunct="1"/>
            <a:r>
              <a:rPr lang="en-US" smtClean="0"/>
              <a:t>Friendships</a:t>
            </a:r>
          </a:p>
        </p:txBody>
      </p:sp>
      <p:sp>
        <p:nvSpPr>
          <p:cNvPr id="39939" name="Content Placeholder 2"/>
          <p:cNvSpPr>
            <a:spLocks noGrp="1"/>
          </p:cNvSpPr>
          <p:nvPr>
            <p:ph idx="1"/>
          </p:nvPr>
        </p:nvSpPr>
        <p:spPr>
          <a:xfrm>
            <a:off x="457200" y="1295400"/>
            <a:ext cx="8229600" cy="5029200"/>
          </a:xfrm>
        </p:spPr>
        <p:txBody>
          <a:bodyPr/>
          <a:lstStyle/>
          <a:p>
            <a:pPr eaLnBrk="1" hangingPunct="1">
              <a:buFont typeface="Wingdings 2" pitchFamily="18" charset="2"/>
              <a:buNone/>
            </a:pPr>
            <a:r>
              <a:rPr lang="en-US" smtClean="0"/>
              <a:t>Some students exhibit strong leadership and social skills and some students may have difficulty making and maintaining friendships due to having unusual interests, being very intense,  having extreme sensitivity, asynchronous development, difficulty reading social cues, difficulty understanding and accepting another person’s point of view.  Sometimes “smart kids” are rejected by peers due to</a:t>
            </a:r>
          </a:p>
          <a:p>
            <a:pPr eaLnBrk="1" hangingPunct="1">
              <a:buFont typeface="Wingdings 2" pitchFamily="18" charset="2"/>
              <a:buNone/>
            </a:pPr>
            <a:r>
              <a:rPr lang="en-US" smtClean="0"/>
              <a:t>    jealousy or uncertainty.</a:t>
            </a:r>
          </a:p>
        </p:txBody>
      </p:sp>
      <p:pic>
        <p:nvPicPr>
          <p:cNvPr id="39940" name="Picture 3" descr="aspergers boy.jpg"/>
          <p:cNvPicPr>
            <a:picLocks noChangeAspect="1"/>
          </p:cNvPicPr>
          <p:nvPr/>
        </p:nvPicPr>
        <p:blipFill>
          <a:blip r:embed="rId2" cstate="print"/>
          <a:srcRect/>
          <a:stretch>
            <a:fillRect/>
          </a:stretch>
        </p:blipFill>
        <p:spPr bwMode="auto">
          <a:xfrm>
            <a:off x="6858000" y="4114800"/>
            <a:ext cx="1828800" cy="2289175"/>
          </a:xfrm>
          <a:prstGeom prst="rect">
            <a:avLst/>
          </a:prstGeom>
          <a:noFill/>
          <a:ln w="9525">
            <a:noFill/>
            <a:miter lim="800000"/>
            <a:headEnd/>
            <a:tailEnd/>
          </a:ln>
        </p:spPr>
      </p:pic>
      <p:pic>
        <p:nvPicPr>
          <p:cNvPr id="39941" name="Picture 4" descr="kids playing video games.jpg"/>
          <p:cNvPicPr>
            <a:picLocks noChangeAspect="1"/>
          </p:cNvPicPr>
          <p:nvPr/>
        </p:nvPicPr>
        <p:blipFill>
          <a:blip r:embed="rId3" cstate="print"/>
          <a:srcRect/>
          <a:stretch>
            <a:fillRect/>
          </a:stretch>
        </p:blipFill>
        <p:spPr bwMode="auto">
          <a:xfrm>
            <a:off x="2133600" y="4953000"/>
            <a:ext cx="4191000" cy="160020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US" smtClean="0"/>
              <a:t>Teaching Social Skills</a:t>
            </a:r>
          </a:p>
        </p:txBody>
      </p:sp>
      <p:sp>
        <p:nvSpPr>
          <p:cNvPr id="40963" name="Content Placeholder 2"/>
          <p:cNvSpPr>
            <a:spLocks noGrp="1"/>
          </p:cNvSpPr>
          <p:nvPr>
            <p:ph idx="1"/>
          </p:nvPr>
        </p:nvSpPr>
        <p:spPr/>
        <p:txBody>
          <a:bodyPr/>
          <a:lstStyle/>
          <a:p>
            <a:pPr eaLnBrk="1" hangingPunct="1"/>
            <a:r>
              <a:rPr lang="en-US" smtClean="0"/>
              <a:t>Books</a:t>
            </a:r>
          </a:p>
          <a:p>
            <a:pPr eaLnBrk="1" hangingPunct="1"/>
            <a:r>
              <a:rPr lang="en-US" smtClean="0"/>
              <a:t>Role-Plays</a:t>
            </a:r>
          </a:p>
          <a:p>
            <a:pPr eaLnBrk="1" hangingPunct="1"/>
            <a:r>
              <a:rPr lang="en-US" smtClean="0"/>
              <a:t>Conversations with others</a:t>
            </a:r>
          </a:p>
          <a:p>
            <a:pPr eaLnBrk="1" hangingPunct="1"/>
            <a:r>
              <a:rPr lang="en-US" smtClean="0"/>
              <a:t>Play Dates</a:t>
            </a:r>
          </a:p>
          <a:p>
            <a:pPr eaLnBrk="1" hangingPunct="1"/>
            <a:r>
              <a:rPr lang="en-US" smtClean="0"/>
              <a:t>Social Skills Groups</a:t>
            </a:r>
          </a:p>
          <a:p>
            <a:pPr eaLnBrk="1" hangingPunct="1"/>
            <a:r>
              <a:rPr lang="en-US" smtClean="0"/>
              <a:t>Teams-Sports, Scouts, 4H, Afterschool Clubs</a:t>
            </a:r>
          </a:p>
          <a:p>
            <a:pPr eaLnBrk="1" hangingPunct="1"/>
            <a:r>
              <a:rPr lang="en-US" smtClean="0"/>
              <a:t>Videos/DVD’s</a:t>
            </a:r>
          </a:p>
          <a:p>
            <a:pPr eaLnBrk="1" hangingPunct="1"/>
            <a:r>
              <a:rPr lang="en-US" smtClean="0"/>
              <a:t>Social Stories</a:t>
            </a:r>
          </a:p>
          <a:p>
            <a:pPr eaLnBrk="1" hangingPunct="1"/>
            <a:r>
              <a:rPr lang="en-US" smtClean="0"/>
              <a:t>You Tubes/Computer Websites</a:t>
            </a:r>
          </a:p>
          <a:p>
            <a:pPr eaLnBrk="1" hangingPunct="1"/>
            <a:endParaRPr lang="en-US"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smtClean="0"/>
              <a:t>Positive Discipline</a:t>
            </a:r>
          </a:p>
        </p:txBody>
      </p:sp>
      <p:sp>
        <p:nvSpPr>
          <p:cNvPr id="41987" name="Content Placeholder 2"/>
          <p:cNvSpPr>
            <a:spLocks noGrp="1"/>
          </p:cNvSpPr>
          <p:nvPr>
            <p:ph idx="1"/>
          </p:nvPr>
        </p:nvSpPr>
        <p:spPr/>
        <p:txBody>
          <a:bodyPr/>
          <a:lstStyle/>
          <a:p>
            <a:pPr marL="514350" indent="-514350">
              <a:buFont typeface="Wingdings 2" pitchFamily="18" charset="2"/>
              <a:buNone/>
            </a:pPr>
            <a:r>
              <a:rPr lang="en-US" sz="2000" smtClean="0"/>
              <a:t>1.  What is your current method of discipline?</a:t>
            </a:r>
          </a:p>
          <a:p>
            <a:pPr marL="514350" indent="-514350">
              <a:buFont typeface="Wingdings 2" pitchFamily="18" charset="2"/>
              <a:buAutoNum type="arabicPeriod" startAt="2"/>
            </a:pPr>
            <a:r>
              <a:rPr lang="en-US" sz="2000" smtClean="0"/>
              <a:t>Keeping in mind your current discipline strategy, answer the following questions:</a:t>
            </a:r>
          </a:p>
          <a:p>
            <a:pPr marL="514350" indent="-514350">
              <a:buFont typeface="Wingdings 2" pitchFamily="18" charset="2"/>
              <a:buAutoNum type="arabicPeriod" startAt="2"/>
            </a:pPr>
            <a:r>
              <a:rPr lang="en-US" sz="2000" smtClean="0"/>
              <a:t>Will this teach my child better decision-making skills?</a:t>
            </a:r>
          </a:p>
          <a:p>
            <a:pPr marL="514350" indent="-514350">
              <a:buFont typeface="Wingdings 2" pitchFamily="18" charset="2"/>
              <a:buNone/>
            </a:pPr>
            <a:r>
              <a:rPr lang="en-US" sz="2000" smtClean="0"/>
              <a:t>	a.  Does the discipline change the misbehavior?</a:t>
            </a:r>
          </a:p>
          <a:p>
            <a:pPr marL="514350" indent="-514350">
              <a:buFont typeface="Wingdings 2" pitchFamily="18" charset="2"/>
              <a:buNone/>
            </a:pPr>
            <a:r>
              <a:rPr lang="en-US" sz="2000" smtClean="0"/>
              <a:t>	b.  Does this reduce the need for more discipline?</a:t>
            </a:r>
          </a:p>
          <a:p>
            <a:pPr marL="514350" indent="-514350">
              <a:buFont typeface="Wingdings 2" pitchFamily="18" charset="2"/>
              <a:buNone/>
            </a:pPr>
            <a:r>
              <a:rPr lang="en-US" sz="2000" smtClean="0"/>
              <a:t>	c.  Are you angry when you discipline your children?</a:t>
            </a:r>
          </a:p>
          <a:p>
            <a:pPr marL="514350" indent="-514350">
              <a:buFont typeface="Wingdings 2" pitchFamily="18" charset="2"/>
              <a:buNone/>
            </a:pPr>
            <a:r>
              <a:rPr lang="en-US" sz="2000" smtClean="0"/>
              <a:t>	d.  Are you impulsive with regard to discipline?</a:t>
            </a:r>
          </a:p>
          <a:p>
            <a:pPr marL="514350" indent="-514350">
              <a:buFont typeface="Wingdings 2" pitchFamily="18" charset="2"/>
              <a:buNone/>
            </a:pPr>
            <a:r>
              <a:rPr lang="en-US" sz="2000" smtClean="0"/>
              <a:t>4.  What is your goal with regard to discipline?</a:t>
            </a:r>
          </a:p>
          <a:p>
            <a:pPr marL="514350" indent="-514350">
              <a:buFont typeface="Wingdings 2" pitchFamily="18" charset="2"/>
              <a:buNone/>
            </a:pPr>
            <a:r>
              <a:rPr lang="en-US" sz="2000" smtClean="0"/>
              <a:t>Remember to:</a:t>
            </a:r>
          </a:p>
          <a:p>
            <a:pPr marL="514350" indent="-514350">
              <a:buFont typeface="Wingdings 2" pitchFamily="18" charset="2"/>
              <a:buNone/>
            </a:pPr>
            <a:r>
              <a:rPr lang="en-US" sz="2000" smtClean="0"/>
              <a:t>Set appropriate boundaries and clear expectations (household inventory)</a:t>
            </a:r>
          </a:p>
          <a:p>
            <a:pPr marL="514350" indent="-514350">
              <a:buFont typeface="Wingdings 2" pitchFamily="18" charset="2"/>
              <a:buNone/>
            </a:pPr>
            <a:r>
              <a:rPr lang="en-US" sz="2000" smtClean="0"/>
              <a:t>Provide predictable reactions from parents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57200" y="914400"/>
            <a:ext cx="8229600" cy="666750"/>
          </a:xfrm>
        </p:spPr>
        <p:txBody>
          <a:bodyPr/>
          <a:lstStyle/>
          <a:p>
            <a:r>
              <a:rPr lang="en-US" sz="4000" smtClean="0"/>
              <a:t>How to Coach Your Child</a:t>
            </a:r>
          </a:p>
        </p:txBody>
      </p:sp>
      <p:sp>
        <p:nvSpPr>
          <p:cNvPr id="43011" name="Content Placeholder 2"/>
          <p:cNvSpPr>
            <a:spLocks noGrp="1"/>
          </p:cNvSpPr>
          <p:nvPr>
            <p:ph idx="1"/>
          </p:nvPr>
        </p:nvSpPr>
        <p:spPr>
          <a:xfrm>
            <a:off x="457200" y="1600200"/>
            <a:ext cx="8458200" cy="4724400"/>
          </a:xfrm>
        </p:spPr>
        <p:txBody>
          <a:bodyPr/>
          <a:lstStyle/>
          <a:p>
            <a:pPr>
              <a:buFont typeface="Wingdings 2" pitchFamily="18" charset="2"/>
              <a:buNone/>
            </a:pPr>
            <a:r>
              <a:rPr lang="en-US" sz="2000" b="1" smtClean="0"/>
              <a:t>Effective Communication:</a:t>
            </a:r>
          </a:p>
          <a:p>
            <a:r>
              <a:rPr lang="en-US" sz="2000" smtClean="0"/>
              <a:t>Understand your child’s needs and wants</a:t>
            </a:r>
          </a:p>
          <a:p>
            <a:r>
              <a:rPr lang="en-US" sz="2000" smtClean="0"/>
              <a:t>Clearly express your needs and wants</a:t>
            </a:r>
          </a:p>
          <a:p>
            <a:r>
              <a:rPr lang="en-US" sz="2000" smtClean="0"/>
              <a:t>Actively listen to your child</a:t>
            </a:r>
          </a:p>
          <a:p>
            <a:r>
              <a:rPr lang="en-US" sz="2000" smtClean="0"/>
              <a:t>Look at nonverbal and verbal communication</a:t>
            </a:r>
          </a:p>
          <a:p>
            <a:r>
              <a:rPr lang="en-US" sz="2000" smtClean="0"/>
              <a:t>Deal effectively with roadblocks to communication</a:t>
            </a:r>
          </a:p>
          <a:p>
            <a:pPr>
              <a:buFont typeface="Wingdings 2" pitchFamily="18" charset="2"/>
              <a:buNone/>
            </a:pPr>
            <a:r>
              <a:rPr lang="en-US" sz="2000" b="1" smtClean="0"/>
              <a:t>Effective Facilitation:</a:t>
            </a:r>
          </a:p>
          <a:p>
            <a:r>
              <a:rPr lang="en-US" sz="2000" smtClean="0"/>
              <a:t>Teach your child to recognize, understand, and redirect emotionally intense feelings and behaviors.</a:t>
            </a:r>
          </a:p>
          <a:p>
            <a:r>
              <a:rPr lang="en-US" sz="2000" smtClean="0"/>
              <a:t>Utilize modeling and prompting strategies to help children learn.</a:t>
            </a:r>
          </a:p>
          <a:p>
            <a:r>
              <a:rPr lang="en-US" sz="2000" smtClean="0"/>
              <a:t>Focus should be on teaching children how to think, not what to think.</a:t>
            </a:r>
          </a:p>
          <a:p>
            <a:pPr>
              <a:buFont typeface="Wingdings 2" pitchFamily="18" charset="2"/>
              <a:buNone/>
            </a:pPr>
            <a:r>
              <a:rPr lang="en-US" sz="2000" b="1" smtClean="0"/>
              <a:t>Be a Source of Inspiration:</a:t>
            </a:r>
          </a:p>
          <a:p>
            <a:pPr>
              <a:buFont typeface="Wingdings 2" pitchFamily="18" charset="2"/>
              <a:buNone/>
            </a:pPr>
            <a:r>
              <a:rPr lang="en-US" sz="2000" b="1" smtClean="0"/>
              <a:t>Walk with your child through this growth process –Christine Fonseca</a:t>
            </a:r>
          </a:p>
          <a:p>
            <a:pPr>
              <a:buFont typeface="Wingdings 2" pitchFamily="18" charset="2"/>
              <a:buNone/>
            </a:pPr>
            <a:endParaRPr lang="en-US" sz="2000" smtClean="0"/>
          </a:p>
          <a:p>
            <a:endParaRPr lang="en-US" sz="200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609600"/>
            <a:ext cx="8229600" cy="914400"/>
          </a:xfrm>
        </p:spPr>
        <p:txBody>
          <a:bodyPr/>
          <a:lstStyle/>
          <a:p>
            <a:pPr eaLnBrk="1" hangingPunct="1"/>
            <a:r>
              <a:rPr lang="en-US" smtClean="0"/>
              <a:t>Creative Characteristics</a:t>
            </a:r>
          </a:p>
        </p:txBody>
      </p:sp>
      <p:sp>
        <p:nvSpPr>
          <p:cNvPr id="3" name="Content Placeholder 2"/>
          <p:cNvSpPr>
            <a:spLocks noGrp="1"/>
          </p:cNvSpPr>
          <p:nvPr>
            <p:ph idx="1"/>
          </p:nvPr>
        </p:nvSpPr>
        <p:spPr>
          <a:xfrm>
            <a:off x="457200" y="1447800"/>
            <a:ext cx="8229600" cy="5029200"/>
          </a:xfrm>
        </p:spPr>
        <p:txBody>
          <a:bodyPr>
            <a:normAutofit lnSpcReduction="10000"/>
          </a:bodyPr>
          <a:lstStyle/>
          <a:p>
            <a:pPr marL="274320" indent="-274320" eaLnBrk="1" fontAlgn="auto" hangingPunct="1">
              <a:spcAft>
                <a:spcPts val="0"/>
              </a:spcAft>
              <a:buClr>
                <a:schemeClr val="accent3"/>
              </a:buClr>
              <a:buFont typeface="Wingdings 2"/>
              <a:buChar char=""/>
              <a:defRPr/>
            </a:pPr>
            <a:r>
              <a:rPr lang="en-US" sz="1800" dirty="0" smtClean="0"/>
              <a:t>Fluent thinkers, able to generate possibilities, consequences and related ideas</a:t>
            </a:r>
          </a:p>
          <a:p>
            <a:pPr marL="274320" indent="-274320" eaLnBrk="1" fontAlgn="auto" hangingPunct="1">
              <a:spcAft>
                <a:spcPts val="0"/>
              </a:spcAft>
              <a:buClr>
                <a:schemeClr val="accent3"/>
              </a:buClr>
              <a:buFont typeface="Wingdings 2"/>
              <a:buChar char=""/>
              <a:defRPr/>
            </a:pPr>
            <a:r>
              <a:rPr lang="en-US" sz="1800" dirty="0" smtClean="0"/>
              <a:t>Flexible thinkers-able to use many different approaches and alternatives to problem solving</a:t>
            </a:r>
          </a:p>
          <a:p>
            <a:pPr marL="274320" indent="-274320" eaLnBrk="1" fontAlgn="auto" hangingPunct="1">
              <a:spcAft>
                <a:spcPts val="0"/>
              </a:spcAft>
              <a:buClr>
                <a:schemeClr val="accent3"/>
              </a:buClr>
              <a:buFont typeface="Wingdings 2"/>
              <a:buChar char=""/>
              <a:defRPr/>
            </a:pPr>
            <a:r>
              <a:rPr lang="en-US" sz="1800" dirty="0" smtClean="0"/>
              <a:t>Original thinkers who seek new, unusual or unconventional associations and combinations among items of  information</a:t>
            </a:r>
          </a:p>
          <a:p>
            <a:pPr marL="274320" indent="-274320" eaLnBrk="1" fontAlgn="auto" hangingPunct="1">
              <a:spcAft>
                <a:spcPts val="0"/>
              </a:spcAft>
              <a:buClr>
                <a:schemeClr val="accent3"/>
              </a:buClr>
              <a:buFont typeface="Wingdings 2"/>
              <a:buChar char=""/>
              <a:defRPr/>
            </a:pPr>
            <a:r>
              <a:rPr lang="en-US" sz="1800" dirty="0" smtClean="0"/>
              <a:t>See relationships among seemingly unrelated objects, ideas or facts</a:t>
            </a:r>
          </a:p>
          <a:p>
            <a:pPr marL="274320" indent="-274320" eaLnBrk="1" fontAlgn="auto" hangingPunct="1">
              <a:spcAft>
                <a:spcPts val="0"/>
              </a:spcAft>
              <a:buClr>
                <a:schemeClr val="accent3"/>
              </a:buClr>
              <a:buFont typeface="Wingdings 2"/>
              <a:buChar char=""/>
              <a:defRPr/>
            </a:pPr>
            <a:r>
              <a:rPr lang="en-US" sz="1800" dirty="0" smtClean="0"/>
              <a:t>Elaborate thinkers-they produce new steps, ideas, responses, or other embellishments to a basic idea, situation or problem</a:t>
            </a:r>
          </a:p>
          <a:p>
            <a:pPr marL="274320" indent="-274320" eaLnBrk="1" fontAlgn="auto" hangingPunct="1">
              <a:spcAft>
                <a:spcPts val="0"/>
              </a:spcAft>
              <a:buClr>
                <a:schemeClr val="accent3"/>
              </a:buClr>
              <a:buFont typeface="Wingdings 2"/>
              <a:buChar char=""/>
              <a:defRPr/>
            </a:pPr>
            <a:r>
              <a:rPr lang="en-US" sz="1800" dirty="0" smtClean="0"/>
              <a:t>They are willing to entertain complexity and seem to thrive on problem solving</a:t>
            </a:r>
          </a:p>
          <a:p>
            <a:pPr marL="274320" indent="-274320" eaLnBrk="1" fontAlgn="auto" hangingPunct="1">
              <a:spcAft>
                <a:spcPts val="0"/>
              </a:spcAft>
              <a:buClr>
                <a:schemeClr val="accent3"/>
              </a:buClr>
              <a:buFont typeface="Wingdings 2"/>
              <a:buChar char=""/>
              <a:defRPr/>
            </a:pPr>
            <a:r>
              <a:rPr lang="en-US" sz="1800" dirty="0" smtClean="0"/>
              <a:t>Good guessers and readily construct hypothesis and “what if” questions</a:t>
            </a:r>
          </a:p>
          <a:p>
            <a:pPr marL="274320" indent="-274320" eaLnBrk="1" fontAlgn="auto" hangingPunct="1">
              <a:spcAft>
                <a:spcPts val="0"/>
              </a:spcAft>
              <a:buClr>
                <a:schemeClr val="accent3"/>
              </a:buClr>
              <a:buFont typeface="Wingdings 2"/>
              <a:buChar char=""/>
              <a:defRPr/>
            </a:pPr>
            <a:r>
              <a:rPr lang="en-US" sz="1800" dirty="0" smtClean="0"/>
              <a:t>They are aware of their own impulsiveness, irrationality and show intense emotional sensitivity</a:t>
            </a:r>
          </a:p>
          <a:p>
            <a:pPr marL="274320" indent="-274320" eaLnBrk="1" fontAlgn="auto" hangingPunct="1">
              <a:spcAft>
                <a:spcPts val="0"/>
              </a:spcAft>
              <a:buClr>
                <a:schemeClr val="accent3"/>
              </a:buClr>
              <a:buFont typeface="Wingdings 2"/>
              <a:buChar char=""/>
              <a:defRPr/>
            </a:pPr>
            <a:r>
              <a:rPr lang="en-US" sz="1800" dirty="0" smtClean="0"/>
              <a:t>Extreme curiosity about objects, ideas, situations or events</a:t>
            </a:r>
          </a:p>
          <a:p>
            <a:pPr marL="274320" indent="-274320" eaLnBrk="1" fontAlgn="auto" hangingPunct="1">
              <a:spcAft>
                <a:spcPts val="0"/>
              </a:spcAft>
              <a:buClr>
                <a:schemeClr val="accent3"/>
              </a:buClr>
              <a:buFont typeface="Wingdings 2"/>
              <a:buChar char=""/>
              <a:defRPr/>
            </a:pPr>
            <a:r>
              <a:rPr lang="en-US" sz="1800" dirty="0" smtClean="0"/>
              <a:t>Playful-like to fantasize and use imagination</a:t>
            </a:r>
          </a:p>
          <a:p>
            <a:pPr marL="274320" indent="-274320" eaLnBrk="1" fontAlgn="auto" hangingPunct="1">
              <a:spcAft>
                <a:spcPts val="0"/>
              </a:spcAft>
              <a:buClr>
                <a:schemeClr val="accent3"/>
              </a:buClr>
              <a:buFont typeface="Wingdings 2"/>
              <a:buChar char=""/>
              <a:defRPr/>
            </a:pPr>
            <a:r>
              <a:rPr lang="en-US" sz="1800" dirty="0" smtClean="0"/>
              <a:t>Express opinions more freely and may disagree more spiritedly with others</a:t>
            </a:r>
          </a:p>
          <a:p>
            <a:pPr marL="274320" indent="-274320" eaLnBrk="1" fontAlgn="auto" hangingPunct="1">
              <a:spcAft>
                <a:spcPts val="0"/>
              </a:spcAft>
              <a:buClr>
                <a:schemeClr val="accent3"/>
              </a:buClr>
              <a:buFont typeface="Wingdings 2"/>
              <a:buChar char=""/>
              <a:defRPr/>
            </a:pPr>
            <a:r>
              <a:rPr lang="en-US" sz="1800" dirty="0" smtClean="0"/>
              <a:t>Sensitive to beauty and attracted to aesthetic values</a:t>
            </a:r>
          </a:p>
          <a:p>
            <a:pPr marL="274320" indent="-274320" eaLnBrk="1" fontAlgn="auto" hangingPunct="1">
              <a:spcAft>
                <a:spcPts val="0"/>
              </a:spcAft>
              <a:buClr>
                <a:schemeClr val="accent3"/>
              </a:buClr>
              <a:buFont typeface="Wingdings 2"/>
              <a:buChar char=""/>
              <a:defRPr/>
            </a:pPr>
            <a:endParaRPr lang="en-US" sz="18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57200" y="704850"/>
            <a:ext cx="8229600" cy="1143000"/>
          </a:xfrm>
        </p:spPr>
        <p:txBody>
          <a:bodyPr/>
          <a:lstStyle/>
          <a:p>
            <a:pPr eaLnBrk="1" hangingPunct="1"/>
            <a:r>
              <a:rPr lang="en-US" smtClean="0"/>
              <a:t>Celebrate Their Gifts</a:t>
            </a:r>
          </a:p>
        </p:txBody>
      </p:sp>
      <p:sp>
        <p:nvSpPr>
          <p:cNvPr id="44035" name="Content Placeholder 2"/>
          <p:cNvSpPr>
            <a:spLocks noGrp="1"/>
          </p:cNvSpPr>
          <p:nvPr>
            <p:ph sz="half" idx="1"/>
          </p:nvPr>
        </p:nvSpPr>
        <p:spPr>
          <a:xfrm>
            <a:off x="457200" y="1920875"/>
            <a:ext cx="4038600" cy="4433888"/>
          </a:xfrm>
        </p:spPr>
        <p:txBody>
          <a:bodyPr/>
          <a:lstStyle/>
          <a:p>
            <a:pPr eaLnBrk="1" hangingPunct="1">
              <a:buFont typeface="Wingdings 2" pitchFamily="18" charset="2"/>
              <a:buNone/>
            </a:pPr>
            <a:r>
              <a:rPr lang="en-US" smtClean="0"/>
              <a:t>Having a true </a:t>
            </a:r>
          </a:p>
          <a:p>
            <a:pPr eaLnBrk="1" hangingPunct="1">
              <a:buFont typeface="Wingdings 2" pitchFamily="18" charset="2"/>
              <a:buNone/>
            </a:pPr>
            <a:r>
              <a:rPr lang="en-US" smtClean="0"/>
              <a:t>understanding of </a:t>
            </a:r>
          </a:p>
          <a:p>
            <a:pPr eaLnBrk="1" hangingPunct="1">
              <a:buFont typeface="Wingdings 2" pitchFamily="18" charset="2"/>
              <a:buNone/>
            </a:pPr>
            <a:r>
              <a:rPr lang="en-US" smtClean="0"/>
              <a:t>what a person with</a:t>
            </a:r>
          </a:p>
          <a:p>
            <a:pPr eaLnBrk="1" hangingPunct="1">
              <a:buFont typeface="Wingdings 2" pitchFamily="18" charset="2"/>
              <a:buNone/>
            </a:pPr>
            <a:r>
              <a:rPr lang="en-US" smtClean="0"/>
              <a:t>high abilities truly</a:t>
            </a:r>
          </a:p>
          <a:p>
            <a:pPr eaLnBrk="1" hangingPunct="1">
              <a:buFont typeface="Wingdings 2" pitchFamily="18" charset="2"/>
              <a:buNone/>
            </a:pPr>
            <a:r>
              <a:rPr lang="en-US" smtClean="0"/>
              <a:t>experiences will help</a:t>
            </a:r>
          </a:p>
          <a:p>
            <a:pPr eaLnBrk="1" hangingPunct="1">
              <a:buFont typeface="Wingdings 2" pitchFamily="18" charset="2"/>
              <a:buNone/>
            </a:pPr>
            <a:r>
              <a:rPr lang="en-US" smtClean="0"/>
              <a:t>you support them </a:t>
            </a:r>
          </a:p>
          <a:p>
            <a:pPr eaLnBrk="1" hangingPunct="1">
              <a:buFont typeface="Wingdings 2" pitchFamily="18" charset="2"/>
              <a:buNone/>
            </a:pPr>
            <a:r>
              <a:rPr lang="en-US" smtClean="0"/>
              <a:t>and lead them down </a:t>
            </a:r>
          </a:p>
          <a:p>
            <a:pPr eaLnBrk="1" hangingPunct="1">
              <a:buFont typeface="Wingdings 2" pitchFamily="18" charset="2"/>
              <a:buNone/>
            </a:pPr>
            <a:r>
              <a:rPr lang="en-US" smtClean="0"/>
              <a:t>the road to success!</a:t>
            </a:r>
          </a:p>
        </p:txBody>
      </p:sp>
      <p:pic>
        <p:nvPicPr>
          <p:cNvPr id="44036" name="Content Placeholder 4" descr="gifted picture end.jpg"/>
          <p:cNvPicPr>
            <a:picLocks noGrp="1" noChangeAspect="1"/>
          </p:cNvPicPr>
          <p:nvPr>
            <p:ph sz="half" idx="2"/>
          </p:nvPr>
        </p:nvPicPr>
        <p:blipFill>
          <a:blip r:embed="rId2" cstate="print"/>
          <a:srcRect/>
          <a:stretch>
            <a:fillRect/>
          </a:stretch>
        </p:blipFill>
        <p:spPr>
          <a:xfrm>
            <a:off x="3505200" y="2079625"/>
            <a:ext cx="5029200" cy="3863975"/>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8" descr="angry  boy on desk.jpg"/>
          <p:cNvPicPr>
            <a:picLocks noChangeAspect="1"/>
          </p:cNvPicPr>
          <p:nvPr/>
        </p:nvPicPr>
        <p:blipFill>
          <a:blip r:embed="rId2" cstate="print"/>
          <a:srcRect/>
          <a:stretch>
            <a:fillRect/>
          </a:stretch>
        </p:blipFill>
        <p:spPr bwMode="auto">
          <a:xfrm>
            <a:off x="3505200" y="457200"/>
            <a:ext cx="3048000" cy="2466975"/>
          </a:xfrm>
          <a:prstGeom prst="rect">
            <a:avLst/>
          </a:prstGeom>
          <a:noFill/>
          <a:ln w="9525">
            <a:noFill/>
            <a:miter lim="800000"/>
            <a:headEnd/>
            <a:tailEnd/>
          </a:ln>
        </p:spPr>
      </p:pic>
      <p:sp>
        <p:nvSpPr>
          <p:cNvPr id="9219" name="TextBox 9"/>
          <p:cNvSpPr txBox="1">
            <a:spLocks noChangeArrowheads="1"/>
          </p:cNvSpPr>
          <p:nvPr/>
        </p:nvSpPr>
        <p:spPr bwMode="auto">
          <a:xfrm>
            <a:off x="1066800" y="2895600"/>
            <a:ext cx="7620000" cy="4524375"/>
          </a:xfrm>
          <a:prstGeom prst="rect">
            <a:avLst/>
          </a:prstGeom>
          <a:noFill/>
          <a:ln w="9525">
            <a:noFill/>
            <a:miter lim="800000"/>
            <a:headEnd/>
            <a:tailEnd/>
          </a:ln>
        </p:spPr>
        <p:txBody>
          <a:bodyPr>
            <a:spAutoFit/>
          </a:bodyPr>
          <a:lstStyle/>
          <a:p>
            <a:pPr algn="ctr"/>
            <a:r>
              <a:rPr lang="en-US" sz="1600">
                <a:latin typeface="Constantia" pitchFamily="18" charset="0"/>
              </a:rPr>
              <a:t>“The truly creative mind in any field is no more than this:</a:t>
            </a:r>
          </a:p>
          <a:p>
            <a:pPr algn="ctr"/>
            <a:r>
              <a:rPr lang="en-US" sz="1600">
                <a:latin typeface="Constantia" pitchFamily="18" charset="0"/>
              </a:rPr>
              <a:t>A human creature born abnormally, inhumanly sensitive.</a:t>
            </a:r>
          </a:p>
          <a:p>
            <a:pPr algn="ctr"/>
            <a:r>
              <a:rPr lang="en-US" sz="1600" b="1">
                <a:latin typeface="Constantia" pitchFamily="18" charset="0"/>
              </a:rPr>
              <a:t>                             To him….</a:t>
            </a:r>
          </a:p>
          <a:p>
            <a:pPr algn="ctr"/>
            <a:r>
              <a:rPr lang="en-US" sz="1600" b="1">
                <a:latin typeface="Constantia" pitchFamily="18" charset="0"/>
              </a:rPr>
              <a:t>	A touch is a blow,</a:t>
            </a:r>
          </a:p>
          <a:p>
            <a:pPr algn="ctr"/>
            <a:r>
              <a:rPr lang="en-US" sz="1600" b="1">
                <a:latin typeface="Constantia" pitchFamily="18" charset="0"/>
              </a:rPr>
              <a:t>	a sound is a noise,</a:t>
            </a:r>
          </a:p>
          <a:p>
            <a:pPr algn="ctr"/>
            <a:r>
              <a:rPr lang="en-US" sz="1600" b="1">
                <a:latin typeface="Constantia" pitchFamily="18" charset="0"/>
              </a:rPr>
              <a:t>      a misfortune is a tragedy,</a:t>
            </a:r>
          </a:p>
          <a:p>
            <a:pPr algn="ctr"/>
            <a:r>
              <a:rPr lang="en-US" sz="1600" b="1">
                <a:latin typeface="Constantia" pitchFamily="18" charset="0"/>
              </a:rPr>
              <a:t>	a joy is an ecstasy,</a:t>
            </a:r>
          </a:p>
          <a:p>
            <a:pPr algn="ctr"/>
            <a:r>
              <a:rPr lang="en-US" sz="1600" b="1">
                <a:latin typeface="Constantia" pitchFamily="18" charset="0"/>
              </a:rPr>
              <a:t>	a friend is a lover,</a:t>
            </a:r>
          </a:p>
          <a:p>
            <a:pPr algn="ctr"/>
            <a:r>
              <a:rPr lang="en-US" sz="1600" b="1">
                <a:latin typeface="Constantia" pitchFamily="18" charset="0"/>
              </a:rPr>
              <a:t>	a lover is a God,</a:t>
            </a:r>
          </a:p>
          <a:p>
            <a:pPr algn="ctr"/>
            <a:r>
              <a:rPr lang="en-US" sz="1600" b="1">
                <a:latin typeface="Constantia" pitchFamily="18" charset="0"/>
              </a:rPr>
              <a:t>  	and failure is death.</a:t>
            </a:r>
            <a:endParaRPr lang="en-US" sz="1600">
              <a:latin typeface="Constantia" pitchFamily="18" charset="0"/>
            </a:endParaRPr>
          </a:p>
          <a:p>
            <a:pPr algn="ctr"/>
            <a:r>
              <a:rPr lang="en-US" sz="1600">
                <a:latin typeface="Constantia" pitchFamily="18" charset="0"/>
              </a:rPr>
              <a:t>Add to this the cruelly delicate organism the overpowering necessity to create, create, create----so that without the creating of music or poetry or books or buildings or something of meaning, his very  breadth is cut off from him.  He must create, must pour out creation.  By some strange, unknown, inward urgency he is not really alive unless he is creating.”            -Pearl Buck</a:t>
            </a:r>
          </a:p>
          <a:p>
            <a:pPr algn="ctr"/>
            <a:endParaRPr lang="en-US" sz="1600" b="1">
              <a:latin typeface="Constantia" pitchFamily="18" charset="0"/>
            </a:endParaRPr>
          </a:p>
          <a:p>
            <a:pPr algn="ctr"/>
            <a:endParaRPr lang="en-US" sz="1600" b="1">
              <a:latin typeface="Constantia" pitchFamily="18" charset="0"/>
            </a:endParaRPr>
          </a:p>
          <a:p>
            <a:pPr algn="ctr"/>
            <a:endParaRPr lang="en-US" sz="1600" b="1">
              <a:latin typeface="Constantia"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smtClean="0"/>
              <a:t>Helping High Ability Kids Learn</a:t>
            </a:r>
          </a:p>
        </p:txBody>
      </p:sp>
      <p:sp>
        <p:nvSpPr>
          <p:cNvPr id="10243" name="Content Placeholder 2"/>
          <p:cNvSpPr>
            <a:spLocks noGrp="1"/>
          </p:cNvSpPr>
          <p:nvPr>
            <p:ph idx="1"/>
          </p:nvPr>
        </p:nvSpPr>
        <p:spPr/>
        <p:txBody>
          <a:bodyPr/>
          <a:lstStyle/>
          <a:p>
            <a:pPr eaLnBrk="1" hangingPunct="1">
              <a:buFont typeface="Wingdings 2" pitchFamily="18" charset="2"/>
              <a:buNone/>
            </a:pPr>
            <a:r>
              <a:rPr lang="en-US" smtClean="0"/>
              <a:t>The ideal classroom is a place where teacher’s open children’s minds to the magic and charm of the world around them.  Students learn through their eyes, ears, hands, mouths and noses.  They learn through music, art, nature, technology,  textbooks,  experiments, study trips, etc.  They learn in groups-project –based learning and also independently.  Students learn best when they feel  connected to their </a:t>
            </a:r>
          </a:p>
          <a:p>
            <a:pPr eaLnBrk="1" hangingPunct="1">
              <a:buFont typeface="Wingdings 2" pitchFamily="18" charset="2"/>
              <a:buNone/>
            </a:pPr>
            <a:r>
              <a:rPr lang="en-US" smtClean="0"/>
              <a:t> teacher, other students and learning.</a:t>
            </a:r>
          </a:p>
        </p:txBody>
      </p:sp>
      <p:pic>
        <p:nvPicPr>
          <p:cNvPr id="10244" name="Picture 3" descr="inventor cartoon.jpg"/>
          <p:cNvPicPr>
            <a:picLocks noChangeAspect="1"/>
          </p:cNvPicPr>
          <p:nvPr/>
        </p:nvPicPr>
        <p:blipFill>
          <a:blip r:embed="rId2" cstate="print"/>
          <a:srcRect/>
          <a:stretch>
            <a:fillRect/>
          </a:stretch>
        </p:blipFill>
        <p:spPr bwMode="auto">
          <a:xfrm>
            <a:off x="5830888" y="4800600"/>
            <a:ext cx="2752725" cy="1743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smtClean="0"/>
              <a:t>Differentiation- 4 ways</a:t>
            </a:r>
          </a:p>
        </p:txBody>
      </p:sp>
      <p:sp>
        <p:nvSpPr>
          <p:cNvPr id="3" name="Content Placeholder 2"/>
          <p:cNvSpPr>
            <a:spLocks noGrp="1"/>
          </p:cNvSpPr>
          <p:nvPr>
            <p:ph idx="1"/>
          </p:nvPr>
        </p:nvSpPr>
        <p:spPr/>
        <p:txBody>
          <a:bodyPr>
            <a:normAutofit/>
          </a:bodyPr>
          <a:lstStyle/>
          <a:p>
            <a:pPr marL="274320" indent="-274320" eaLnBrk="1" fontAlgn="auto" hangingPunct="1">
              <a:spcAft>
                <a:spcPts val="0"/>
              </a:spcAft>
              <a:buClr>
                <a:schemeClr val="accent3"/>
              </a:buClr>
              <a:buFont typeface="Wingdings 2"/>
              <a:buNone/>
              <a:defRPr/>
            </a:pPr>
            <a:r>
              <a:rPr lang="en-US" dirty="0" smtClean="0"/>
              <a:t>Differentiation means providing learning options that meet the needs of our high ability students.</a:t>
            </a:r>
          </a:p>
          <a:p>
            <a:pPr marL="514350" indent="-514350" eaLnBrk="1" fontAlgn="auto" hangingPunct="1">
              <a:spcAft>
                <a:spcPts val="0"/>
              </a:spcAft>
              <a:buClr>
                <a:schemeClr val="accent3"/>
              </a:buClr>
              <a:buFont typeface="Wingdings 2"/>
              <a:buAutoNum type="arabicPeriod"/>
              <a:defRPr/>
            </a:pPr>
            <a:r>
              <a:rPr lang="en-US" dirty="0" smtClean="0"/>
              <a:t>Teachers can modify the content of the curriculum so that students are matched with activities based on their particular academic strengths.</a:t>
            </a:r>
          </a:p>
          <a:p>
            <a:pPr marL="514350" indent="-514350" eaLnBrk="1" fontAlgn="auto" hangingPunct="1">
              <a:spcAft>
                <a:spcPts val="0"/>
              </a:spcAft>
              <a:buClr>
                <a:schemeClr val="accent3"/>
              </a:buClr>
              <a:buFont typeface="Wingdings 2"/>
              <a:buAutoNum type="arabicPeriod"/>
              <a:defRPr/>
            </a:pPr>
            <a:r>
              <a:rPr lang="en-US" dirty="0" smtClean="0"/>
              <a:t>Teachers may match instructional style to child’s preferred learning style.</a:t>
            </a:r>
          </a:p>
          <a:p>
            <a:pPr marL="514350" indent="-514350" eaLnBrk="1" fontAlgn="auto" hangingPunct="1">
              <a:spcAft>
                <a:spcPts val="0"/>
              </a:spcAft>
              <a:buClr>
                <a:schemeClr val="accent3"/>
              </a:buClr>
              <a:buFont typeface="Wingdings 2"/>
              <a:buAutoNum type="arabicPeriod"/>
              <a:defRPr/>
            </a:pPr>
            <a:r>
              <a:rPr lang="en-US" dirty="0" smtClean="0"/>
              <a:t>Group students</a:t>
            </a:r>
          </a:p>
          <a:p>
            <a:pPr marL="514350" indent="-514350" eaLnBrk="1" fontAlgn="auto" hangingPunct="1">
              <a:spcAft>
                <a:spcPts val="0"/>
              </a:spcAft>
              <a:buClr>
                <a:schemeClr val="accent3"/>
              </a:buClr>
              <a:buFont typeface="Wingdings 2"/>
              <a:buAutoNum type="arabicPeriod"/>
              <a:defRPr/>
            </a:pPr>
            <a:r>
              <a:rPr lang="en-US" dirty="0" smtClean="0"/>
              <a:t>Teachers may vary products students create-oral report, essay, diorama of lesson, etc.</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smtClean="0"/>
              <a:t>Ideas for Enrichment</a:t>
            </a:r>
          </a:p>
        </p:txBody>
      </p:sp>
      <p:sp>
        <p:nvSpPr>
          <p:cNvPr id="12291" name="Content Placeholder 2"/>
          <p:cNvSpPr>
            <a:spLocks noGrp="1"/>
          </p:cNvSpPr>
          <p:nvPr>
            <p:ph idx="1"/>
          </p:nvPr>
        </p:nvSpPr>
        <p:spPr/>
        <p:txBody>
          <a:bodyPr/>
          <a:lstStyle/>
          <a:p>
            <a:pPr eaLnBrk="1" hangingPunct="1">
              <a:buFont typeface="Wingdings 2" pitchFamily="18" charset="2"/>
              <a:buNone/>
            </a:pPr>
            <a:r>
              <a:rPr lang="en-US" smtClean="0"/>
              <a:t>Curriculum compacting/telescoping:  Students may test out of curriculum and use their time on an assignment that has more depth and complexity on a subject of interest to them.</a:t>
            </a:r>
          </a:p>
          <a:p>
            <a:pPr eaLnBrk="1" hangingPunct="1">
              <a:buFont typeface="Wingdings 2" pitchFamily="18" charset="2"/>
              <a:buNone/>
            </a:pPr>
            <a:r>
              <a:rPr lang="en-US" smtClean="0"/>
              <a:t>Learning contracts: Very effective. This helps the child set limits because often the child wants to learn everything at once and may abandon a project as soon as something more fascinating pops up on their radar screen.  </a:t>
            </a:r>
          </a:p>
          <a:p>
            <a:pPr eaLnBrk="1" hangingPunct="1">
              <a:buFont typeface="Wingdings 2" pitchFamily="18" charset="2"/>
              <a:buNone/>
            </a:pPr>
            <a:endParaRPr lang="en-US" smtClean="0"/>
          </a:p>
          <a:p>
            <a:pPr eaLnBrk="1" hangingPunct="1">
              <a:buFont typeface="Wingdings 2" pitchFamily="18" charset="2"/>
              <a:buNone/>
            </a:pPr>
            <a:endParaRPr lang="en-US" smtClean="0"/>
          </a:p>
          <a:p>
            <a:pPr eaLnBrk="1" hangingPunct="1">
              <a:buFont typeface="Wingdings 2" pitchFamily="18" charset="2"/>
              <a:buNone/>
            </a:pPr>
            <a:endParaRPr lang="en-US"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691</TotalTime>
  <Words>3587</Words>
  <Application>Microsoft Office PowerPoint</Application>
  <PresentationFormat>On-screen Show (4:3)</PresentationFormat>
  <Paragraphs>365</Paragraphs>
  <Slides>40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Constantia</vt:lpstr>
      <vt:lpstr>Wingdings 2</vt:lpstr>
      <vt:lpstr>Flow</vt:lpstr>
      <vt:lpstr>Helping Kids With High Abilities Soar</vt:lpstr>
      <vt:lpstr>Characteristics of High Ability:</vt:lpstr>
      <vt:lpstr>Learning Characteristics</vt:lpstr>
      <vt:lpstr>Creative Characteristics</vt:lpstr>
      <vt:lpstr>Slide 5</vt:lpstr>
      <vt:lpstr>Slide 6</vt:lpstr>
      <vt:lpstr>Helping High Ability Kids Learn</vt:lpstr>
      <vt:lpstr>Differentiation- 4 ways</vt:lpstr>
      <vt:lpstr>Ideas for Enrichment</vt:lpstr>
      <vt:lpstr>Tic Tac Toe Menus</vt:lpstr>
      <vt:lpstr>Slide 11</vt:lpstr>
      <vt:lpstr>Bloom’s Taxonomy</vt:lpstr>
      <vt:lpstr>Cubing</vt:lpstr>
      <vt:lpstr>How Can Parents Help</vt:lpstr>
      <vt:lpstr>Slide 15</vt:lpstr>
      <vt:lpstr>10 Commandments of Trust</vt:lpstr>
      <vt:lpstr>Slide 17</vt:lpstr>
      <vt:lpstr>Slide 18</vt:lpstr>
      <vt:lpstr>Accepting Children with High Abilities</vt:lpstr>
      <vt:lpstr>Emotional Intensity-INTENSE REACTIONS </vt:lpstr>
      <vt:lpstr>Helping Your Child</vt:lpstr>
      <vt:lpstr>Power of Words</vt:lpstr>
      <vt:lpstr>Stress</vt:lpstr>
      <vt:lpstr>Stress</vt:lpstr>
      <vt:lpstr>    1.  Teach Relaxation 2. Teach kids they are human and part of living is making mistakes.  Mistakes are for learning and sometimes get us closer to the correct answer!</vt:lpstr>
      <vt:lpstr>Slide 26</vt:lpstr>
      <vt:lpstr>Slide 27</vt:lpstr>
      <vt:lpstr>Depression</vt:lpstr>
      <vt:lpstr>Signs</vt:lpstr>
      <vt:lpstr>What to do for Depression</vt:lpstr>
      <vt:lpstr>Cognitive Reappraisal</vt:lpstr>
      <vt:lpstr>Perfectionism</vt:lpstr>
      <vt:lpstr> What does Perfection Look Like?</vt:lpstr>
      <vt:lpstr>Perfectionist</vt:lpstr>
      <vt:lpstr>How to Help Perfectionism</vt:lpstr>
      <vt:lpstr>Friendships</vt:lpstr>
      <vt:lpstr>Teaching Social Skills</vt:lpstr>
      <vt:lpstr>Positive Discipline</vt:lpstr>
      <vt:lpstr>How to Coach Your Child</vt:lpstr>
      <vt:lpstr>Celebrate Their Gifts</vt:lpstr>
    </vt:vector>
  </TitlesOfParts>
  <Company>School City of Hobart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Helping Kids With High Abilities Soar</dc:title>
  <dc:creator>finnerty</dc:creator>
  <cp:lastModifiedBy>sgutierrez</cp:lastModifiedBy>
  <cp:revision>71</cp:revision>
  <dcterms:created xsi:type="dcterms:W3CDTF">2012-11-03T20:42:02Z</dcterms:created>
  <dcterms:modified xsi:type="dcterms:W3CDTF">2012-11-14T22:51:14Z</dcterms:modified>
</cp:coreProperties>
</file>